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8" r:id="rId6"/>
    <p:sldId id="262" r:id="rId7"/>
    <p:sldId id="269" r:id="rId8"/>
    <p:sldId id="279" r:id="rId9"/>
    <p:sldId id="270" r:id="rId10"/>
    <p:sldId id="271" r:id="rId11"/>
    <p:sldId id="264" r:id="rId12"/>
    <p:sldId id="272" r:id="rId13"/>
    <p:sldId id="273" r:id="rId14"/>
    <p:sldId id="280" r:id="rId15"/>
    <p:sldId id="281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38" autoAdjust="0"/>
    <p:restoredTop sz="94660"/>
  </p:normalViewPr>
  <p:slideViewPr>
    <p:cSldViewPr>
      <p:cViewPr>
        <p:scale>
          <a:sx n="127" d="100"/>
          <a:sy n="127" d="100"/>
        </p:scale>
        <p:origin x="228" y="13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846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75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18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45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2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32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20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077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39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75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8B1FF-5B4B-4D98-AE45-D3A0E26AD0BF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0E85A-D577-41BC-916A-2AB4AE210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59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52400"/>
            <a:ext cx="7772400" cy="2298353"/>
          </a:xfrm>
        </p:spPr>
        <p:txBody>
          <a:bodyPr>
            <a:normAutofit/>
          </a:bodyPr>
          <a:lstStyle/>
          <a:p>
            <a:pPr algn="r">
              <a:lnSpc>
                <a:spcPts val="2200"/>
              </a:lnSpc>
            </a:pPr>
            <a:r>
              <a:rPr lang="uk-UA" sz="2800" b="1" i="1" dirty="0">
                <a:solidFill>
                  <a:srgbClr val="FF0000"/>
                </a:solidFill>
              </a:rPr>
              <a:t/>
            </a:r>
            <a:br>
              <a:rPr lang="uk-UA" sz="2800" b="1" i="1" dirty="0">
                <a:solidFill>
                  <a:srgbClr val="FF0000"/>
                </a:solidFill>
              </a:rPr>
            </a:br>
            <a:r>
              <a:rPr lang="uk-UA" sz="2800" b="1" i="1" dirty="0" smtClean="0">
                <a:solidFill>
                  <a:srgbClr val="FF0000"/>
                </a:solidFill>
              </a:rPr>
              <a:t/>
            </a:r>
            <a:br>
              <a:rPr lang="uk-UA" sz="2800" b="1" i="1" dirty="0" smtClean="0">
                <a:solidFill>
                  <a:srgbClr val="FF0000"/>
                </a:solidFill>
              </a:rPr>
            </a:br>
            <a:endParaRPr lang="ru-RU" sz="2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1615" y="2688741"/>
            <a:ext cx="7026424" cy="25698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tx1"/>
                </a:solidFill>
              </a:rPr>
              <a:t>НАУКОВА ШКОЛА ПЕДАГОГІЧНОЇ КОМПАРАТИВІСТИКИ </a:t>
            </a: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tx1"/>
                </a:solidFill>
              </a:rPr>
              <a:t>СУМСЬКОГО </a:t>
            </a:r>
            <a:r>
              <a:rPr lang="uk-UA" sz="2800" b="1" dirty="0">
                <a:solidFill>
                  <a:schemeClr val="tx1"/>
                </a:solidFill>
              </a:rPr>
              <a:t>ДЕРЖАВНОГО ПЕДАГОГІЧНОГО УНІВЕРСИТЕТУ </a:t>
            </a:r>
            <a:endParaRPr lang="uk-UA" sz="2800" b="1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tx1"/>
                </a:solidFill>
              </a:rPr>
              <a:t>імені </a:t>
            </a:r>
            <a:r>
              <a:rPr lang="uk-UA" sz="2800" b="1" dirty="0">
                <a:solidFill>
                  <a:schemeClr val="tx1"/>
                </a:solidFill>
              </a:rPr>
              <a:t>А.С. МАКАРЕНКА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Logo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251248" cy="1315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045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/>
          </a:bodyPr>
          <a:lstStyle/>
          <a:p>
            <a:r>
              <a:rPr lang="uk-UA" sz="2400" b="1" dirty="0" smtClean="0"/>
              <a:t>ХРОНОЛОГІЯ СТАНОВЛЕННЯ НАУКОВОЇ ШКОЛИ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8892480" cy="5616624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400" b="1" dirty="0" smtClean="0"/>
              <a:t>1984 р.</a:t>
            </a:r>
            <a:r>
              <a:rPr lang="uk-UA" sz="2400" dirty="0" smtClean="0"/>
              <a:t> – захист дисертаційної роботи засновника наукової школи педагогічної компаративістики в </a:t>
            </a:r>
            <a:r>
              <a:rPr lang="uk-UA" sz="2400" dirty="0" err="1" smtClean="0"/>
              <a:t>СумДПУ</a:t>
            </a:r>
            <a:r>
              <a:rPr lang="uk-UA" sz="2400" dirty="0" smtClean="0"/>
              <a:t>  - </a:t>
            </a:r>
            <a:r>
              <a:rPr lang="uk-UA" sz="2400" dirty="0" err="1" smtClean="0"/>
              <a:t>Сбруєвої</a:t>
            </a:r>
            <a:r>
              <a:rPr lang="uk-UA" sz="2400" dirty="0" smtClean="0"/>
              <a:t> А.А. Робота виконана у галузі зарубіжної педагогіки (проблеми соціальної взаємодії школи і молодіжної організації у вихованні старшокласників). </a:t>
            </a: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400" b="1" dirty="0" smtClean="0"/>
              <a:t>З початку 2000-х рр. </a:t>
            </a:r>
            <a:r>
              <a:rPr lang="uk-UA" sz="2400" dirty="0" smtClean="0"/>
              <a:t>– здійснення фундаментальних досліджень, захист </a:t>
            </a:r>
            <a:r>
              <a:rPr lang="uk-UA" sz="2400" dirty="0"/>
              <a:t>докторських </a:t>
            </a:r>
            <a:r>
              <a:rPr lang="uk-UA" sz="2400" dirty="0" smtClean="0"/>
              <a:t>дисертацій першого покоління членів наукової школи з порівняльної педагогіки  - </a:t>
            </a:r>
            <a:r>
              <a:rPr lang="uk-UA" sz="2400" dirty="0" err="1" smtClean="0"/>
              <a:t>Сбруєвої</a:t>
            </a:r>
            <a:r>
              <a:rPr lang="uk-UA" sz="2400" dirty="0" smtClean="0"/>
              <a:t> А.А., Огієнко О.І., </a:t>
            </a:r>
            <a:r>
              <a:rPr lang="uk-UA" sz="2400" dirty="0" err="1" smtClean="0"/>
              <a:t>Ніколаї</a:t>
            </a:r>
            <a:r>
              <a:rPr lang="uk-UA" sz="2400" dirty="0" smtClean="0"/>
              <a:t> Г.Ю.</a:t>
            </a: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400" b="1" dirty="0" smtClean="0"/>
              <a:t>Друга половина 2000-х рр. </a:t>
            </a:r>
            <a:r>
              <a:rPr lang="uk-UA" sz="2400" dirty="0" smtClean="0"/>
              <a:t>– започаткування аспірантської підготовки з проблем порівняльної педагогіки.</a:t>
            </a: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400" b="1" dirty="0" smtClean="0"/>
              <a:t>З 2010 р</a:t>
            </a:r>
            <a:r>
              <a:rPr lang="uk-UA" sz="2400" dirty="0" smtClean="0"/>
              <a:t>. – початок  роботи спеціалізованих вчених рад  за спеціальністю 13.00.01 ( 2010-1012 рр.), (2014-2016), (2016-2019 </a:t>
            </a:r>
            <a:r>
              <a:rPr lang="uk-UA" sz="2400" dirty="0" err="1" smtClean="0"/>
              <a:t>рр</a:t>
            </a:r>
            <a:r>
              <a:rPr lang="uk-UA" sz="2400" dirty="0" smtClean="0"/>
              <a:t>.) – захищено  більш 30 робіт з порівняльної педагогіки.</a:t>
            </a: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400" b="1" dirty="0" smtClean="0"/>
              <a:t>Друга половина 2010-х рр.</a:t>
            </a:r>
            <a:r>
              <a:rPr lang="uk-UA" sz="2400" dirty="0" smtClean="0"/>
              <a:t> – відкриття докторантури, в кінці 2010-х рр. – перший захист фундаментального дослідження у  галузі порівняльної педагогіки (</a:t>
            </a:r>
            <a:r>
              <a:rPr lang="uk-UA" sz="2400" dirty="0" err="1" smtClean="0"/>
              <a:t>докт.дис</a:t>
            </a:r>
            <a:r>
              <a:rPr lang="uk-UA" sz="2400" dirty="0" smtClean="0"/>
              <a:t>. </a:t>
            </a:r>
            <a:r>
              <a:rPr lang="uk-UA" sz="2400" dirty="0" err="1" smtClean="0"/>
              <a:t>Бойченко</a:t>
            </a:r>
            <a:r>
              <a:rPr lang="uk-UA" sz="2400" dirty="0" smtClean="0"/>
              <a:t> М.А.).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29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/>
              <a:t>НАПРЯМИ  ПОРІВНЯЛЬНО-ПЕДАГОГІЧНИХ ДОСЛІДЖЕНЬ</a:t>
            </a:r>
            <a:br>
              <a:rPr lang="uk-UA" sz="2400" b="1" dirty="0" smtClean="0"/>
            </a:br>
            <a:r>
              <a:rPr lang="uk-UA" sz="2400" b="1" dirty="0" smtClean="0"/>
              <a:t>(проблемний підхід)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Теорія і практика освітніх реформ (педагогічна </a:t>
            </a:r>
            <a:r>
              <a:rPr lang="uk-UA" sz="2400" b="1" dirty="0" err="1" smtClean="0"/>
              <a:t>реформологія</a:t>
            </a:r>
            <a:r>
              <a:rPr lang="uk-UA" sz="2400" b="1" dirty="0" smtClean="0"/>
              <a:t>);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err="1" smtClean="0"/>
              <a:t>Макропедагогіка</a:t>
            </a:r>
            <a:r>
              <a:rPr lang="uk-UA" sz="2400" b="1" dirty="0" smtClean="0"/>
              <a:t> (педагогічна </a:t>
            </a:r>
            <a:r>
              <a:rPr lang="uk-UA" sz="2400" b="1" dirty="0" err="1" smtClean="0"/>
              <a:t>глобалістика</a:t>
            </a:r>
            <a:r>
              <a:rPr lang="uk-UA" sz="2400" b="1" dirty="0" smtClean="0"/>
              <a:t>);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Теорії і технології інтернаціоналізації освіти;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Компаративний менеджмент освіти;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Порівняльна соціальна педагогіка;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Порівняльна андрагогіка;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Порівняльна педагогіка </a:t>
            </a:r>
            <a:r>
              <a:rPr lang="uk-UA" sz="2400" b="1" dirty="0" err="1" smtClean="0"/>
              <a:t>здоров’язбереження</a:t>
            </a:r>
            <a:r>
              <a:rPr lang="uk-UA" sz="2400" b="1" dirty="0" smtClean="0"/>
              <a:t>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Музично-педагогічна (мистецька) компаративістика;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Порівняльна педагогіка творчості;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Порівняльно-педагогічна </a:t>
            </a:r>
            <a:r>
              <a:rPr lang="uk-UA" sz="2400" b="1" dirty="0" err="1" smtClean="0"/>
              <a:t>гендерологія</a:t>
            </a:r>
            <a:r>
              <a:rPr lang="uk-UA" sz="2400" b="1" dirty="0" smtClean="0"/>
              <a:t>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Порівняльна професійна педагогіка;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uk-UA" sz="2400" b="1" dirty="0" smtClean="0"/>
              <a:t>Порівняльна педагогіка вищої школи.</a:t>
            </a:r>
            <a:endParaRPr lang="ru-RU" sz="2400" dirty="0" smtClean="0"/>
          </a:p>
          <a:p>
            <a:pPr marL="457200" indent="-457200" algn="just">
              <a:buFont typeface="+mj-lt"/>
              <a:buAutoNum type="arabicParenR"/>
            </a:pPr>
            <a:endParaRPr lang="ru-RU" sz="2400" dirty="0" smtClean="0"/>
          </a:p>
          <a:p>
            <a:pPr marL="0" indent="0" algn="just">
              <a:buNone/>
            </a:pP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3963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НАПРЯМИ  ПОРІВНЯЛЬНО-ПЕДАГОГІЧНИХ ДОСЛІДЖЕНЬ</a:t>
            </a:r>
            <a:br>
              <a:rPr lang="uk-UA" sz="2400" b="1" dirty="0" smtClean="0"/>
            </a:br>
            <a:r>
              <a:rPr lang="uk-UA" sz="2400" b="1" dirty="0" smtClean="0"/>
              <a:t>(країнознавчий підхід)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порівняльно-педагогічна американістика, </a:t>
            </a:r>
            <a:endParaRPr lang="uk-UA" sz="2400" dirty="0" smtClean="0"/>
          </a:p>
          <a:p>
            <a:r>
              <a:rPr lang="uk-UA" sz="2400" dirty="0" smtClean="0"/>
              <a:t>порівняльно-педагогічна </a:t>
            </a:r>
            <a:r>
              <a:rPr lang="uk-UA" sz="2400" dirty="0" err="1" smtClean="0"/>
              <a:t>британістика</a:t>
            </a:r>
            <a:r>
              <a:rPr lang="uk-UA" sz="2400" dirty="0"/>
              <a:t>, </a:t>
            </a:r>
            <a:endParaRPr lang="uk-UA" sz="2400" dirty="0" smtClean="0"/>
          </a:p>
          <a:p>
            <a:r>
              <a:rPr lang="uk-UA" sz="2400" dirty="0" smtClean="0"/>
              <a:t>порівняльно-педагогічне </a:t>
            </a:r>
            <a:r>
              <a:rPr lang="uk-UA" sz="2400" dirty="0" err="1" smtClean="0"/>
              <a:t>канадієзнавство</a:t>
            </a:r>
            <a:r>
              <a:rPr lang="uk-UA" sz="2400" dirty="0"/>
              <a:t>, </a:t>
            </a:r>
            <a:endParaRPr lang="uk-UA" sz="2400" dirty="0" smtClean="0"/>
          </a:p>
          <a:p>
            <a:r>
              <a:rPr lang="uk-UA" sz="2400" dirty="0" smtClean="0"/>
              <a:t>порівняльно-педагогічна полоністика</a:t>
            </a:r>
            <a:r>
              <a:rPr lang="uk-UA" sz="2400" dirty="0"/>
              <a:t>, </a:t>
            </a:r>
            <a:endParaRPr lang="uk-UA" sz="2400" dirty="0" smtClean="0"/>
          </a:p>
          <a:p>
            <a:r>
              <a:rPr lang="uk-UA" sz="2400" dirty="0" smtClean="0"/>
              <a:t>порівняльно-педагогічна германістика,</a:t>
            </a:r>
          </a:p>
          <a:p>
            <a:r>
              <a:rPr lang="uk-UA" sz="2400" dirty="0" smtClean="0"/>
              <a:t>порівняльно-педагогічна </a:t>
            </a:r>
            <a:r>
              <a:rPr lang="uk-UA" sz="2400" dirty="0" err="1" smtClean="0"/>
              <a:t>скандинавістика</a:t>
            </a:r>
            <a:r>
              <a:rPr lang="uk-UA" sz="2400" dirty="0" smtClean="0"/>
              <a:t>;</a:t>
            </a:r>
          </a:p>
          <a:p>
            <a:r>
              <a:rPr lang="uk-UA" sz="2400" dirty="0" smtClean="0"/>
              <a:t>тощо.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2100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b="1" dirty="0"/>
              <a:t>НАПРЯМИ  </a:t>
            </a:r>
            <a:r>
              <a:rPr lang="uk-UA" sz="2800" b="1" dirty="0" smtClean="0"/>
              <a:t>ЄВРОПОЗНАВЧИХ </a:t>
            </a:r>
            <a:br>
              <a:rPr lang="uk-UA" sz="2800" b="1" dirty="0" smtClean="0"/>
            </a:br>
            <a:r>
              <a:rPr lang="uk-UA" sz="2800" b="1" dirty="0" smtClean="0"/>
              <a:t>ПОРІВНЯЛЬНО-ПЕДАГОГІЧНИХ </a:t>
            </a:r>
            <a:r>
              <a:rPr lang="uk-UA" sz="2800" b="1" dirty="0"/>
              <a:t>ДОСЛІДЖЕНЬ</a:t>
            </a:r>
            <a:br>
              <a:rPr lang="uk-UA" sz="2800" b="1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/>
              <a:t>проблеми здоров</a:t>
            </a:r>
            <a:r>
              <a:rPr lang="en-US" sz="2400" dirty="0"/>
              <a:t>’</a:t>
            </a:r>
            <a:r>
              <a:rPr lang="uk-UA" sz="2400" dirty="0" err="1"/>
              <a:t>язбереження</a:t>
            </a:r>
            <a:r>
              <a:rPr lang="uk-UA" sz="2400" dirty="0"/>
              <a:t> школярів у </a:t>
            </a:r>
            <a:r>
              <a:rPr lang="uk-UA" sz="2400" dirty="0" smtClean="0"/>
              <a:t>країнах ЄС;</a:t>
            </a:r>
            <a:endParaRPr lang="uk-UA" sz="2400" dirty="0"/>
          </a:p>
          <a:p>
            <a:r>
              <a:rPr lang="uk-UA" sz="2400" dirty="0" smtClean="0"/>
              <a:t>освіта дорослих </a:t>
            </a:r>
            <a:r>
              <a:rPr lang="uk-UA" sz="2400" dirty="0"/>
              <a:t>у </a:t>
            </a:r>
            <a:r>
              <a:rPr lang="uk-UA" sz="2400" dirty="0" smtClean="0"/>
              <a:t>ЄС;</a:t>
            </a:r>
            <a:endParaRPr lang="uk-UA" sz="2400" dirty="0"/>
          </a:p>
          <a:p>
            <a:r>
              <a:rPr lang="uk-UA" sz="2400" dirty="0" smtClean="0"/>
              <a:t>забезпечення якості вищої освіти у ЄПВО;</a:t>
            </a:r>
          </a:p>
          <a:p>
            <a:r>
              <a:rPr lang="uk-UA" sz="2400" dirty="0"/>
              <a:t>неформальна освіта школярів </a:t>
            </a:r>
            <a:r>
              <a:rPr lang="uk-UA" sz="2400" dirty="0" smtClean="0"/>
              <a:t>у країнах  ЄС;</a:t>
            </a:r>
            <a:endParaRPr lang="uk-UA" sz="2400" dirty="0"/>
          </a:p>
          <a:p>
            <a:r>
              <a:rPr lang="uk-UA" sz="2400" dirty="0" smtClean="0"/>
              <a:t>професійно-технічна освіта у ЄПО;</a:t>
            </a:r>
          </a:p>
          <a:p>
            <a:r>
              <a:rPr lang="uk-UA" sz="2400" dirty="0" smtClean="0"/>
              <a:t>формування громадянської компетентності школярів  у країнах ЄС.</a:t>
            </a:r>
            <a:endParaRPr lang="uk-UA" sz="2400" dirty="0"/>
          </a:p>
          <a:p>
            <a:endParaRPr lang="uk-UA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9717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dirty="0" smtClean="0"/>
              <a:t>НАПРЯМИ (ГІЛКИ)</a:t>
            </a:r>
            <a:br>
              <a:rPr lang="uk-UA" sz="2400" b="1" dirty="0" smtClean="0"/>
            </a:br>
            <a:r>
              <a:rPr lang="uk-UA" sz="2400" b="1" dirty="0" smtClean="0"/>
              <a:t> НАУКОВІ ШКОЛИ З ПЕДАГОГІЧНОЇ КОМПАРАТИВІСТИКИ  У </a:t>
            </a:r>
            <a:br>
              <a:rPr lang="uk-UA" sz="2400" b="1" dirty="0" smtClean="0"/>
            </a:br>
            <a:r>
              <a:rPr lang="uk-UA" sz="2400" b="1" dirty="0" smtClean="0"/>
              <a:t>СУМДПУ ІМЕНІ А.С. МАКАРЕНКА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Наукова школа </a:t>
            </a:r>
            <a:r>
              <a:rPr lang="uk-UA" sz="2400" dirty="0" smtClean="0"/>
              <a:t>порівняльно-педагогічної </a:t>
            </a:r>
            <a:r>
              <a:rPr lang="uk-UA" sz="2400" dirty="0" err="1" smtClean="0"/>
              <a:t>реформології</a:t>
            </a:r>
            <a:r>
              <a:rPr lang="uk-UA" sz="2400" dirty="0" smtClean="0"/>
              <a:t>  (</a:t>
            </a:r>
            <a:r>
              <a:rPr lang="uk-UA" sz="2400" dirty="0" err="1" smtClean="0"/>
              <a:t>д.п.н</a:t>
            </a:r>
            <a:r>
              <a:rPr lang="uk-UA" sz="2400" dirty="0" smtClean="0"/>
              <a:t>., проф. </a:t>
            </a:r>
            <a:r>
              <a:rPr lang="uk-UA" sz="2400" dirty="0" err="1" smtClean="0"/>
              <a:t>Сбруєва</a:t>
            </a:r>
            <a:r>
              <a:rPr lang="uk-UA" sz="2400" dirty="0" smtClean="0"/>
              <a:t> А.А.);</a:t>
            </a:r>
          </a:p>
          <a:p>
            <a:r>
              <a:rPr lang="uk-UA" sz="2400" b="1" dirty="0"/>
              <a:t>Наукова школа </a:t>
            </a:r>
            <a:r>
              <a:rPr lang="uk-UA" sz="2400" dirty="0"/>
              <a:t>порівняльно-педагогічної андрагогіки та неформальної освіти дорослих  (</a:t>
            </a:r>
            <a:r>
              <a:rPr lang="uk-UA" sz="2400" dirty="0" err="1"/>
              <a:t>д.п.н</a:t>
            </a:r>
            <a:r>
              <a:rPr lang="uk-UA" sz="2400" dirty="0"/>
              <a:t>., проф. Огієнко О.І.);</a:t>
            </a:r>
          </a:p>
          <a:p>
            <a:r>
              <a:rPr lang="uk-UA" sz="2400" b="1" dirty="0"/>
              <a:t>Наукова школа </a:t>
            </a:r>
            <a:r>
              <a:rPr lang="uk-UA" sz="2400" dirty="0"/>
              <a:t>порівняльної музичної /мистецької педагогіки (</a:t>
            </a:r>
            <a:r>
              <a:rPr lang="uk-UA" sz="2400" dirty="0" err="1"/>
              <a:t>д.п.н</a:t>
            </a:r>
            <a:r>
              <a:rPr lang="uk-UA" sz="2400" dirty="0"/>
              <a:t>., проф. </a:t>
            </a:r>
            <a:r>
              <a:rPr lang="uk-UA" sz="2400" dirty="0" err="1"/>
              <a:t>Ніколаї</a:t>
            </a:r>
            <a:r>
              <a:rPr lang="uk-UA" sz="2400" dirty="0"/>
              <a:t> Г.Ю.);</a:t>
            </a:r>
          </a:p>
          <a:p>
            <a:r>
              <a:rPr lang="uk-UA" sz="2400" b="1" dirty="0" smtClean="0"/>
              <a:t>Молода наукова школа </a:t>
            </a:r>
            <a:r>
              <a:rPr lang="uk-UA" sz="2400" dirty="0" smtClean="0"/>
              <a:t>порівняльно-педагогічної </a:t>
            </a:r>
            <a:r>
              <a:rPr lang="uk-UA" sz="2400" dirty="0" err="1" smtClean="0"/>
              <a:t>гіфтології</a:t>
            </a:r>
            <a:r>
              <a:rPr lang="uk-UA" sz="2400" dirty="0" smtClean="0"/>
              <a:t> (</a:t>
            </a:r>
            <a:r>
              <a:rPr lang="uk-UA" sz="2400" dirty="0" err="1" smtClean="0"/>
              <a:t>д.п.н</a:t>
            </a:r>
            <a:r>
              <a:rPr lang="uk-UA" sz="2400" dirty="0" smtClean="0"/>
              <a:t>., доц. </a:t>
            </a:r>
            <a:r>
              <a:rPr lang="uk-UA" sz="2400" dirty="0" err="1" smtClean="0"/>
              <a:t>Бойченко</a:t>
            </a:r>
            <a:r>
              <a:rPr lang="uk-UA" sz="2400" dirty="0" smtClean="0"/>
              <a:t> М.А.).</a:t>
            </a:r>
          </a:p>
          <a:p>
            <a:endParaRPr lang="uk-UA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825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dirty="0" smtClean="0"/>
              <a:t>ПРОТЯГОМ 2019 р. ВІДБУЛИСЯ ЗАХИСТИ ДИСЕРТАЦІЙНИХ РОБІТ ЧЛЕНІВ НАУКОВОЇ ШКОЛИ ПЕДАГОГІЧНОЇ КОМПАРАТИВІСТИКИ</a:t>
            </a:r>
            <a:r>
              <a:rPr lang="uk-UA" sz="2400" dirty="0" smtClean="0"/>
              <a:t>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Бойченко М.А. «</a:t>
            </a:r>
            <a:r>
              <a:rPr lang="ru-RU" sz="2400" b="1" dirty="0" err="1"/>
              <a:t>Теоретичні</a:t>
            </a:r>
            <a:r>
              <a:rPr lang="ru-RU" sz="2400" b="1" dirty="0"/>
              <a:t> та </a:t>
            </a:r>
            <a:r>
              <a:rPr lang="ru-RU" sz="2400" b="1" dirty="0" err="1"/>
              <a:t>методичні</a:t>
            </a:r>
            <a:r>
              <a:rPr lang="ru-RU" sz="2400" b="1" dirty="0"/>
              <a:t> засади </a:t>
            </a:r>
            <a:r>
              <a:rPr lang="ru-RU" sz="2400" b="1" dirty="0" err="1"/>
              <a:t>освіти</a:t>
            </a:r>
            <a:r>
              <a:rPr lang="ru-RU" sz="2400" b="1" dirty="0"/>
              <a:t> </a:t>
            </a:r>
            <a:r>
              <a:rPr lang="ru-RU" sz="2400" b="1" dirty="0" err="1"/>
              <a:t>обдарованих</a:t>
            </a:r>
            <a:r>
              <a:rPr lang="ru-RU" sz="2400" b="1" dirty="0"/>
              <a:t> </a:t>
            </a:r>
            <a:r>
              <a:rPr lang="ru-RU" sz="2400" b="1" dirty="0" err="1"/>
              <a:t>школярів</a:t>
            </a:r>
            <a:r>
              <a:rPr lang="ru-RU" sz="2400" b="1" dirty="0"/>
              <a:t> у США, </a:t>
            </a:r>
            <a:r>
              <a:rPr lang="ru-RU" sz="2400" b="1" dirty="0" err="1"/>
              <a:t>Канаді</a:t>
            </a:r>
            <a:r>
              <a:rPr lang="ru-RU" sz="2400" b="1" dirty="0"/>
              <a:t> та </a:t>
            </a:r>
            <a:r>
              <a:rPr lang="ru-RU" sz="2400" b="1" dirty="0" err="1"/>
              <a:t>Великій</a:t>
            </a:r>
            <a:r>
              <a:rPr lang="ru-RU" sz="2400" b="1" dirty="0"/>
              <a:t> </a:t>
            </a:r>
            <a:r>
              <a:rPr lang="ru-RU" sz="2400" b="1" dirty="0" err="1"/>
              <a:t>Британії</a:t>
            </a:r>
            <a:r>
              <a:rPr lang="uk-UA" sz="2400" dirty="0" smtClean="0"/>
              <a:t>» (наук. консультант - </a:t>
            </a:r>
            <a:r>
              <a:rPr lang="uk-UA" sz="2400" dirty="0" err="1" smtClean="0"/>
              <a:t>д.п.н</a:t>
            </a:r>
            <a:r>
              <a:rPr lang="uk-UA" sz="2400" dirty="0" smtClean="0"/>
              <a:t>., проф. </a:t>
            </a:r>
            <a:r>
              <a:rPr lang="uk-UA" sz="2400" dirty="0" err="1" smtClean="0"/>
              <a:t>Сбруєва</a:t>
            </a:r>
            <a:r>
              <a:rPr lang="uk-UA" sz="2400" dirty="0" smtClean="0"/>
              <a:t> А.А.)</a:t>
            </a:r>
          </a:p>
          <a:p>
            <a:r>
              <a:rPr lang="uk-UA" sz="2400" dirty="0" err="1" smtClean="0"/>
              <a:t>Самойлова</a:t>
            </a:r>
            <a:r>
              <a:rPr lang="uk-UA" sz="2400" dirty="0" smtClean="0"/>
              <a:t> Ю.С. </a:t>
            </a:r>
            <a:r>
              <a:rPr lang="ru-RU" sz="2400" b="1" dirty="0"/>
              <a:t>«</a:t>
            </a:r>
            <a:r>
              <a:rPr lang="ru-RU" sz="2400" b="1" dirty="0" err="1"/>
              <a:t>Тенденції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</a:t>
            </a:r>
            <a:r>
              <a:rPr lang="ru-RU" sz="2400" b="1" dirty="0" err="1"/>
              <a:t>інноваційних</a:t>
            </a:r>
            <a:r>
              <a:rPr lang="ru-RU" sz="2400" b="1" dirty="0"/>
              <a:t> </a:t>
            </a:r>
            <a:r>
              <a:rPr lang="ru-RU" sz="2400" b="1" dirty="0" err="1"/>
              <a:t>шкільних</a:t>
            </a:r>
            <a:r>
              <a:rPr lang="ru-RU" sz="2400" b="1" dirty="0"/>
              <a:t> мереж у США в </a:t>
            </a:r>
            <a:r>
              <a:rPr lang="ru-RU" sz="2400" b="1" dirty="0" err="1"/>
              <a:t>кінці</a:t>
            </a:r>
            <a:r>
              <a:rPr lang="ru-RU" sz="2400" b="1" dirty="0"/>
              <a:t> ХХ – на початку ХХІ </a:t>
            </a:r>
            <a:r>
              <a:rPr lang="ru-RU" sz="2400" b="1" dirty="0" err="1"/>
              <a:t>століття</a:t>
            </a:r>
            <a:r>
              <a:rPr lang="ru-RU" sz="2400" b="1" dirty="0" smtClean="0"/>
              <a:t>»</a:t>
            </a:r>
            <a:r>
              <a:rPr lang="uk-UA" sz="2400" dirty="0" smtClean="0"/>
              <a:t> </a:t>
            </a:r>
            <a:r>
              <a:rPr lang="uk-UA" sz="2400" dirty="0"/>
              <a:t>(наук. </a:t>
            </a:r>
            <a:r>
              <a:rPr lang="uk-UA" sz="2400" dirty="0" smtClean="0"/>
              <a:t>керівник -  </a:t>
            </a:r>
            <a:r>
              <a:rPr lang="uk-UA" sz="2400" dirty="0" err="1"/>
              <a:t>д.п.н</a:t>
            </a:r>
            <a:r>
              <a:rPr lang="uk-UA" sz="2400" dirty="0"/>
              <a:t>., проф. </a:t>
            </a:r>
            <a:r>
              <a:rPr lang="uk-UA" sz="2400" dirty="0" err="1"/>
              <a:t>Сбруєва</a:t>
            </a:r>
            <a:r>
              <a:rPr lang="uk-UA" sz="2400" dirty="0"/>
              <a:t> А.А.)</a:t>
            </a:r>
          </a:p>
          <a:p>
            <a:r>
              <a:rPr lang="uk-UA" sz="2400" dirty="0" smtClean="0"/>
              <a:t>Єременко І.В. </a:t>
            </a:r>
            <a:r>
              <a:rPr lang="ru-RU" sz="2400" b="1" dirty="0"/>
              <a:t>«</a:t>
            </a:r>
            <a:r>
              <a:rPr lang="ru-RU" sz="2400" b="1" dirty="0" err="1"/>
              <a:t>Тенденції</a:t>
            </a:r>
            <a:r>
              <a:rPr lang="ru-RU" sz="2400" b="1" dirty="0"/>
              <a:t> </a:t>
            </a:r>
            <a:r>
              <a:rPr lang="ru-RU" sz="2400" b="1" dirty="0" err="1"/>
              <a:t>інтернаціоналізації</a:t>
            </a:r>
            <a:r>
              <a:rPr lang="ru-RU" sz="2400" b="1" dirty="0"/>
              <a:t> </a:t>
            </a:r>
            <a:r>
              <a:rPr lang="ru-RU" sz="2400" b="1" dirty="0" err="1"/>
              <a:t>забезпечення</a:t>
            </a:r>
            <a:r>
              <a:rPr lang="ru-RU" sz="2400" b="1" dirty="0"/>
              <a:t> </a:t>
            </a:r>
            <a:r>
              <a:rPr lang="ru-RU" sz="2400" b="1" dirty="0" err="1"/>
              <a:t>якості</a:t>
            </a:r>
            <a:r>
              <a:rPr lang="ru-RU" sz="2400" b="1" dirty="0"/>
              <a:t> у </a:t>
            </a:r>
            <a:r>
              <a:rPr lang="ru-RU" sz="2400" b="1" dirty="0" err="1"/>
              <a:t>Європейському</a:t>
            </a:r>
            <a:r>
              <a:rPr lang="ru-RU" sz="2400" b="1" dirty="0"/>
              <a:t> </a:t>
            </a:r>
            <a:r>
              <a:rPr lang="ru-RU" sz="2400" b="1" dirty="0" err="1"/>
              <a:t>просторі</a:t>
            </a:r>
            <a:r>
              <a:rPr lang="ru-RU" sz="2400" b="1" dirty="0"/>
              <a:t> </a:t>
            </a:r>
            <a:r>
              <a:rPr lang="ru-RU" sz="2400" b="1" dirty="0" err="1"/>
              <a:t>вищої</a:t>
            </a:r>
            <a:r>
              <a:rPr lang="ru-RU" sz="2400" b="1" dirty="0"/>
              <a:t> </a:t>
            </a:r>
            <a:r>
              <a:rPr lang="ru-RU" sz="2400" b="1" dirty="0" err="1"/>
              <a:t>освіти</a:t>
            </a:r>
            <a:r>
              <a:rPr lang="ru-RU" sz="2400" b="1" dirty="0" smtClean="0"/>
              <a:t>»</a:t>
            </a:r>
            <a:r>
              <a:rPr lang="uk-UA" sz="2400" dirty="0" smtClean="0"/>
              <a:t> </a:t>
            </a:r>
            <a:r>
              <a:rPr lang="uk-UA" sz="2400" dirty="0"/>
              <a:t>(наук. керівник -  </a:t>
            </a:r>
            <a:r>
              <a:rPr lang="uk-UA" sz="2400" dirty="0" err="1"/>
              <a:t>д.п.н</a:t>
            </a:r>
            <a:r>
              <a:rPr lang="uk-UA" sz="2400" dirty="0"/>
              <a:t>., проф. </a:t>
            </a:r>
            <a:r>
              <a:rPr lang="uk-UA" sz="2400" dirty="0" err="1"/>
              <a:t>Сбруєва</a:t>
            </a:r>
            <a:r>
              <a:rPr lang="uk-UA" sz="2400" dirty="0"/>
              <a:t> А.А.)</a:t>
            </a:r>
          </a:p>
          <a:p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54686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800" b="1" dirty="0"/>
              <a:t>ПРОТЯГОМ </a:t>
            </a:r>
            <a:r>
              <a:rPr lang="uk-UA" sz="2800" b="1" dirty="0" smtClean="0"/>
              <a:t>2020 </a:t>
            </a:r>
            <a:r>
              <a:rPr lang="uk-UA" sz="2800" b="1" dirty="0"/>
              <a:t>р. ВІДБУЛИСЯ ЗАХИСТИ ДИСЕРТАЦІЙНИХ РОБІТ ЧЛЕНІВ НАУКОВОЇ ШКОЛИ ПЕДАГОГІЧНОЇ КОМПАРАТИВІСТИКИ</a:t>
            </a:r>
            <a:r>
              <a:rPr lang="uk-UA" sz="2800" dirty="0"/>
              <a:t>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err="1"/>
              <a:t>Тарабан</a:t>
            </a:r>
            <a:r>
              <a:rPr lang="ru-RU" sz="2400" b="1" dirty="0"/>
              <a:t> Ю.В.</a:t>
            </a:r>
            <a:r>
              <a:rPr lang="ru-RU" sz="2400" dirty="0"/>
              <a:t> </a:t>
            </a:r>
            <a:r>
              <a:rPr lang="ru-RU" sz="2400" dirty="0" err="1" smtClean="0"/>
              <a:t>Організаційно-педагогічні</a:t>
            </a:r>
            <a:r>
              <a:rPr lang="ru-RU" sz="2400" dirty="0" smtClean="0"/>
              <a:t> </a:t>
            </a:r>
            <a:r>
              <a:rPr lang="ru-RU" sz="2400" dirty="0" err="1"/>
              <a:t>основи</a:t>
            </a:r>
            <a:r>
              <a:rPr lang="ru-RU" sz="2400" dirty="0"/>
              <a:t> </a:t>
            </a:r>
            <a:r>
              <a:rPr lang="ru-RU" sz="2400" dirty="0" err="1"/>
              <a:t>теологічної</a:t>
            </a:r>
            <a:r>
              <a:rPr lang="ru-RU" sz="2400" dirty="0"/>
              <a:t> </a:t>
            </a:r>
            <a:r>
              <a:rPr lang="ru-RU" sz="2400" dirty="0" err="1"/>
              <a:t>освіти</a:t>
            </a:r>
            <a:r>
              <a:rPr lang="ru-RU" sz="2400" dirty="0"/>
              <a:t> в </a:t>
            </a:r>
            <a:r>
              <a:rPr lang="ru-RU" sz="2400" dirty="0" err="1"/>
              <a:t>університетах</a:t>
            </a:r>
            <a:r>
              <a:rPr lang="ru-RU" sz="2400" dirty="0"/>
              <a:t> </a:t>
            </a:r>
            <a:r>
              <a:rPr lang="ru-RU" sz="2400" dirty="0" err="1" smtClean="0"/>
              <a:t>Німеччини</a:t>
            </a:r>
            <a:r>
              <a:rPr lang="ru-RU" sz="2400" dirty="0" smtClean="0"/>
              <a:t> </a:t>
            </a:r>
            <a:r>
              <a:rPr lang="uk-UA" sz="2400" dirty="0"/>
              <a:t>(наук. керівник -  </a:t>
            </a:r>
            <a:r>
              <a:rPr lang="uk-UA" sz="2400" dirty="0" err="1"/>
              <a:t>д.п.н</a:t>
            </a:r>
            <a:r>
              <a:rPr lang="uk-UA" sz="2400" dirty="0"/>
              <a:t>., проф. </a:t>
            </a:r>
            <a:r>
              <a:rPr lang="uk-UA" sz="2400" dirty="0" err="1"/>
              <a:t>Сбруєва</a:t>
            </a:r>
            <a:r>
              <a:rPr lang="uk-UA" sz="2400" dirty="0"/>
              <a:t> А.А</a:t>
            </a:r>
            <a:r>
              <a:rPr lang="uk-UA" sz="2400" dirty="0" smtClean="0"/>
              <a:t>.).</a:t>
            </a:r>
            <a:endParaRPr lang="uk-UA" sz="2400" dirty="0"/>
          </a:p>
          <a:p>
            <a:r>
              <a:rPr lang="ru-RU" sz="2400" b="1" dirty="0" err="1" smtClean="0"/>
              <a:t>Чуричканич</a:t>
            </a:r>
            <a:r>
              <a:rPr lang="ru-RU" sz="2400" b="1" dirty="0" smtClean="0"/>
              <a:t> </a:t>
            </a:r>
            <a:r>
              <a:rPr lang="ru-RU" sz="2400" b="1" dirty="0"/>
              <a:t>І. Е. </a:t>
            </a:r>
            <a:r>
              <a:rPr lang="ru-RU" sz="2400" dirty="0" err="1" smtClean="0"/>
              <a:t>Розвиток</a:t>
            </a:r>
            <a:r>
              <a:rPr lang="ru-RU" sz="2400" dirty="0" smtClean="0"/>
              <a:t> </a:t>
            </a:r>
            <a:r>
              <a:rPr lang="ru-RU" sz="2400" dirty="0" err="1"/>
              <a:t>теорії</a:t>
            </a:r>
            <a:r>
              <a:rPr lang="ru-RU" sz="2400" dirty="0"/>
              <a:t> </a:t>
            </a:r>
            <a:r>
              <a:rPr lang="ru-RU" sz="2400" dirty="0" err="1"/>
              <a:t>когнітивної</a:t>
            </a:r>
            <a:r>
              <a:rPr lang="ru-RU" sz="2400" dirty="0"/>
              <a:t> </a:t>
            </a:r>
            <a:r>
              <a:rPr lang="ru-RU" sz="2400" dirty="0" err="1"/>
              <a:t>візуалізації</a:t>
            </a:r>
            <a:r>
              <a:rPr lang="ru-RU" sz="2400" dirty="0"/>
              <a:t> в </a:t>
            </a:r>
            <a:r>
              <a:rPr lang="ru-RU" sz="2400" dirty="0" err="1" smtClean="0"/>
              <a:t>педагогічній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думці</a:t>
            </a:r>
            <a:r>
              <a:rPr lang="ru-RU" sz="2400" dirty="0" smtClean="0"/>
              <a:t> </a:t>
            </a:r>
            <a:r>
              <a:rPr lang="ru-RU" sz="2400" dirty="0" err="1"/>
              <a:t>Великої</a:t>
            </a:r>
            <a:r>
              <a:rPr lang="ru-RU" sz="2400" dirty="0"/>
              <a:t> </a:t>
            </a:r>
            <a:r>
              <a:rPr lang="ru-RU" sz="2400" dirty="0" err="1"/>
              <a:t>Британії</a:t>
            </a:r>
            <a:r>
              <a:rPr lang="ru-RU" sz="2400" dirty="0"/>
              <a:t> та США (друга половина ХХ – початок ХХІ </a:t>
            </a:r>
            <a:r>
              <a:rPr lang="ru-RU" sz="2400" dirty="0" err="1"/>
              <a:t>століття</a:t>
            </a:r>
            <a:r>
              <a:rPr lang="ru-RU" sz="2400" dirty="0" smtClean="0"/>
              <a:t>) </a:t>
            </a:r>
            <a:r>
              <a:rPr lang="uk-UA" sz="2400" dirty="0"/>
              <a:t>(наук. керівник -  </a:t>
            </a:r>
            <a:r>
              <a:rPr lang="uk-UA" sz="2400" dirty="0" err="1"/>
              <a:t>д.п.н</a:t>
            </a:r>
            <a:r>
              <a:rPr lang="uk-UA" sz="2400" dirty="0"/>
              <a:t>., </a:t>
            </a:r>
            <a:r>
              <a:rPr lang="uk-UA" sz="2400" dirty="0" smtClean="0"/>
              <a:t>доц. </a:t>
            </a:r>
            <a:r>
              <a:rPr lang="uk-UA" sz="2400" dirty="0" err="1" smtClean="0"/>
              <a:t>Бойченко</a:t>
            </a:r>
            <a:r>
              <a:rPr lang="uk-UA" sz="2400" dirty="0" smtClean="0"/>
              <a:t> М.А.)</a:t>
            </a:r>
            <a:endParaRPr lang="uk-UA" sz="2400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381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/>
              <a:t>Продовжується робота над дисертаційними роботами з порівняльної педагогіки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sz="2400" b="1" dirty="0" smtClean="0"/>
              <a:t>Авраменко В.В. </a:t>
            </a:r>
            <a:r>
              <a:rPr lang="uk-UA" sz="2400" dirty="0" smtClean="0"/>
              <a:t>Формування підприємницької компетентності дітей та учнівської молоді у закладах неформальної освіти країн Європейського Союзу.</a:t>
            </a:r>
          </a:p>
          <a:p>
            <a:r>
              <a:rPr lang="uk-UA" sz="2400" b="1" dirty="0" smtClean="0"/>
              <a:t>Бойченко В.В.</a:t>
            </a:r>
            <a:r>
              <a:rPr lang="uk-UA" sz="2400" dirty="0" smtClean="0"/>
              <a:t> Організаційно-педагогічні </a:t>
            </a:r>
            <a:r>
              <a:rPr lang="uk-UA" sz="2400" dirty="0"/>
              <a:t>засади </a:t>
            </a:r>
            <a:r>
              <a:rPr lang="en-US" sz="2400" dirty="0"/>
              <a:t>STEM</a:t>
            </a:r>
            <a:r>
              <a:rPr lang="uk-UA" sz="2400" dirty="0" err="1"/>
              <a:t>-освіти</a:t>
            </a:r>
            <a:r>
              <a:rPr lang="uk-UA" sz="2400" dirty="0"/>
              <a:t> у старшій середній школі </a:t>
            </a:r>
            <a:r>
              <a:rPr lang="uk-UA" sz="2400" dirty="0" smtClean="0"/>
              <a:t>США</a:t>
            </a:r>
            <a:r>
              <a:rPr lang="uk-UA" sz="2400" b="1" dirty="0" smtClean="0"/>
              <a:t>.</a:t>
            </a:r>
          </a:p>
          <a:p>
            <a:r>
              <a:rPr lang="ru-RU" sz="2400" b="1" dirty="0"/>
              <a:t>Коханова Н.Ю.</a:t>
            </a:r>
            <a:r>
              <a:rPr lang="ru-RU" sz="2400" dirty="0"/>
              <a:t> </a:t>
            </a:r>
            <a:r>
              <a:rPr lang="ru-RU" sz="2400" dirty="0" err="1"/>
              <a:t>Організаційно-педагогічні</a:t>
            </a:r>
            <a:r>
              <a:rPr lang="ru-RU" sz="2400" dirty="0"/>
              <a:t> засади </a:t>
            </a:r>
            <a:r>
              <a:rPr lang="ru-RU" sz="2400" dirty="0" err="1"/>
              <a:t>навчання</a:t>
            </a:r>
            <a:r>
              <a:rPr lang="ru-RU" sz="2400" dirty="0"/>
              <a:t> </a:t>
            </a:r>
            <a:r>
              <a:rPr lang="ru-RU" sz="2400" dirty="0" err="1"/>
              <a:t>англійської</a:t>
            </a:r>
            <a:r>
              <a:rPr lang="ru-RU" sz="2400" dirty="0"/>
              <a:t> </a:t>
            </a:r>
            <a:r>
              <a:rPr lang="ru-RU" sz="2400" dirty="0" err="1"/>
              <a:t>мови</a:t>
            </a:r>
            <a:r>
              <a:rPr lang="ru-RU" sz="2400" dirty="0"/>
              <a:t> </a:t>
            </a:r>
            <a:r>
              <a:rPr lang="ru-RU" sz="2400" dirty="0" err="1"/>
              <a:t>учнів</a:t>
            </a:r>
            <a:r>
              <a:rPr lang="ru-RU" sz="2400" dirty="0"/>
              <a:t> у </a:t>
            </a:r>
            <a:r>
              <a:rPr lang="ru-RU" sz="2400" dirty="0" err="1"/>
              <a:t>початкових</a:t>
            </a:r>
            <a:r>
              <a:rPr lang="ru-RU" sz="2400" dirty="0"/>
              <a:t> школах </a:t>
            </a:r>
            <a:r>
              <a:rPr lang="ru-RU" sz="2400" dirty="0" err="1"/>
              <a:t>Польщі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b="1" dirty="0" err="1" smtClean="0"/>
              <a:t>Карпусь</a:t>
            </a:r>
            <a:r>
              <a:rPr lang="ru-RU" sz="2400" b="1" dirty="0" smtClean="0"/>
              <a:t> </a:t>
            </a:r>
            <a:r>
              <a:rPr lang="ru-RU" sz="2400" b="1" dirty="0"/>
              <a:t>О.С.</a:t>
            </a:r>
            <a:r>
              <a:rPr lang="ru-RU" sz="2400" dirty="0"/>
              <a:t> </a:t>
            </a:r>
            <a:r>
              <a:rPr lang="ru-RU" sz="2400" dirty="0" err="1"/>
              <a:t>Організаційно-педагогічні</a:t>
            </a:r>
            <a:r>
              <a:rPr lang="ru-RU" sz="2400" dirty="0"/>
              <a:t> засади </a:t>
            </a:r>
            <a:r>
              <a:rPr lang="ru-RU" sz="2400" dirty="0" err="1"/>
              <a:t>здоров’язбережувального</a:t>
            </a:r>
            <a:r>
              <a:rPr lang="ru-RU" sz="2400" dirty="0"/>
              <a:t> </a:t>
            </a:r>
            <a:r>
              <a:rPr lang="ru-RU" sz="2400" dirty="0" err="1"/>
              <a:t>виховання</a:t>
            </a:r>
            <a:r>
              <a:rPr lang="ru-RU" sz="2400" dirty="0"/>
              <a:t> </a:t>
            </a:r>
            <a:r>
              <a:rPr lang="ru-RU" sz="2400" dirty="0" err="1"/>
              <a:t>учнів</a:t>
            </a:r>
            <a:r>
              <a:rPr lang="ru-RU" sz="2400" dirty="0"/>
              <a:t> у </a:t>
            </a:r>
            <a:r>
              <a:rPr lang="ru-RU" sz="2400" dirty="0" err="1"/>
              <a:t>загальноосвітніх</a:t>
            </a:r>
            <a:r>
              <a:rPr lang="ru-RU" sz="2400" dirty="0"/>
              <a:t> школах </a:t>
            </a:r>
            <a:r>
              <a:rPr lang="ru-RU" sz="2400" dirty="0" err="1"/>
              <a:t>Фінляндії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uk-UA" sz="2400" b="1" dirty="0" smtClean="0"/>
              <a:t>Лаврик </a:t>
            </a:r>
            <a:r>
              <a:rPr lang="uk-UA" sz="2400" b="1" dirty="0"/>
              <a:t>М.С. </a:t>
            </a:r>
            <a:r>
              <a:rPr lang="uk-UA" sz="2400" dirty="0" smtClean="0"/>
              <a:t>Організаційно-педагогічні </a:t>
            </a:r>
            <a:r>
              <a:rPr lang="uk-UA" sz="2400" dirty="0"/>
              <a:t>засади удосконалення викладацької діяльності  у вищій школі у контексті розвитку міжнародного співробітництва в </a:t>
            </a:r>
            <a:r>
              <a:rPr lang="uk-UA" sz="2400" dirty="0" smtClean="0"/>
              <a:t>ЄС.</a:t>
            </a:r>
            <a:endParaRPr lang="uk-UA" sz="2400" dirty="0"/>
          </a:p>
          <a:p>
            <a:r>
              <a:rPr lang="ru-RU" sz="2400" b="1" dirty="0" err="1" smtClean="0"/>
              <a:t>Пахотіна</a:t>
            </a:r>
            <a:r>
              <a:rPr lang="ru-RU" sz="2400" b="1" dirty="0" smtClean="0"/>
              <a:t> </a:t>
            </a:r>
            <a:r>
              <a:rPr lang="ru-RU" sz="2400" b="1" dirty="0"/>
              <a:t>Т.Г.</a:t>
            </a:r>
            <a:r>
              <a:rPr lang="ru-RU" sz="2400" dirty="0"/>
              <a:t> </a:t>
            </a:r>
            <a:r>
              <a:rPr lang="ru-RU" sz="2400" dirty="0" err="1"/>
              <a:t>Організаційно-педагогічні</a:t>
            </a:r>
            <a:r>
              <a:rPr lang="ru-RU" sz="2400" dirty="0"/>
              <a:t> засади </a:t>
            </a:r>
            <a:r>
              <a:rPr lang="ru-RU" sz="2400" dirty="0" err="1"/>
              <a:t>патріотичного</a:t>
            </a:r>
            <a:r>
              <a:rPr lang="ru-RU" sz="2400" dirty="0"/>
              <a:t> </a:t>
            </a:r>
            <a:r>
              <a:rPr lang="ru-RU" sz="2400" dirty="0" err="1"/>
              <a:t>виховання</a:t>
            </a:r>
            <a:r>
              <a:rPr lang="ru-RU" sz="2400" dirty="0"/>
              <a:t> </a:t>
            </a:r>
            <a:r>
              <a:rPr lang="ru-RU" sz="2400" dirty="0" err="1"/>
              <a:t>школярів</a:t>
            </a:r>
            <a:r>
              <a:rPr lang="ru-RU" sz="2400" dirty="0"/>
              <a:t> у </a:t>
            </a:r>
            <a:r>
              <a:rPr lang="ru-RU" sz="2400" dirty="0" err="1"/>
              <a:t>Республіці</a:t>
            </a:r>
            <a:r>
              <a:rPr lang="ru-RU" sz="2400" dirty="0"/>
              <a:t> </a:t>
            </a:r>
            <a:r>
              <a:rPr lang="ru-RU" sz="2400" dirty="0" err="1" smtClean="0"/>
              <a:t>Польща</a:t>
            </a:r>
            <a:r>
              <a:rPr lang="ru-RU" sz="2400" dirty="0" smtClean="0"/>
              <a:t>.</a:t>
            </a:r>
          </a:p>
          <a:p>
            <a:r>
              <a:rPr lang="ru-RU" sz="2400" b="1" dirty="0" err="1" smtClean="0"/>
              <a:t>Степанець</a:t>
            </a:r>
            <a:r>
              <a:rPr lang="ru-RU" sz="2400" b="1" dirty="0" smtClean="0"/>
              <a:t> М. Ю. </a:t>
            </a:r>
            <a:r>
              <a:rPr lang="ru-RU" sz="2400" dirty="0" err="1"/>
              <a:t>Організаційно-педагогічні</a:t>
            </a:r>
            <a:r>
              <a:rPr lang="ru-RU" sz="2400" dirty="0"/>
              <a:t> засади </a:t>
            </a:r>
            <a:r>
              <a:rPr lang="ru-RU" sz="2400" dirty="0" err="1"/>
              <a:t>підготовки</a:t>
            </a:r>
            <a:r>
              <a:rPr lang="ru-RU" sz="2400" dirty="0"/>
              <a:t> </a:t>
            </a:r>
            <a:r>
              <a:rPr lang="ru-RU" sz="2400" dirty="0" err="1"/>
              <a:t>магістрів</a:t>
            </a:r>
            <a:r>
              <a:rPr lang="ru-RU" sz="2400" dirty="0"/>
              <a:t> </a:t>
            </a:r>
            <a:r>
              <a:rPr lang="ru-RU" sz="2400" dirty="0" err="1"/>
              <a:t>освіти</a:t>
            </a:r>
            <a:r>
              <a:rPr lang="ru-RU" sz="2400" dirty="0"/>
              <a:t> в </a:t>
            </a:r>
            <a:r>
              <a:rPr lang="ru-RU" sz="2400" dirty="0" err="1"/>
              <a:t>університетах</a:t>
            </a:r>
            <a:r>
              <a:rPr lang="ru-RU" sz="2400" dirty="0"/>
              <a:t> </a:t>
            </a:r>
            <a:r>
              <a:rPr lang="ru-RU" sz="2400" dirty="0" err="1" smtClean="0"/>
              <a:t>Канади</a:t>
            </a:r>
            <a:r>
              <a:rPr lang="ru-RU" sz="2400" dirty="0" smtClean="0"/>
              <a:t>.</a:t>
            </a:r>
          </a:p>
          <a:p>
            <a:r>
              <a:rPr lang="uk-UA" sz="2400" b="1" dirty="0" err="1" smtClean="0"/>
              <a:t>Христій</a:t>
            </a:r>
            <a:r>
              <a:rPr lang="uk-UA" sz="2400" b="1" dirty="0" smtClean="0"/>
              <a:t> Ю.Г.</a:t>
            </a:r>
            <a:r>
              <a:rPr lang="uk-UA" sz="2400" dirty="0" smtClean="0"/>
              <a:t> </a:t>
            </a:r>
            <a:r>
              <a:rPr lang="uk-UA" sz="2300" dirty="0" smtClean="0"/>
              <a:t>Організаційно-педагогічні </a:t>
            </a:r>
            <a:r>
              <a:rPr lang="uk-UA" sz="2300" dirty="0"/>
              <a:t>засади міжнародного співробітництва у сфері професійно-технічної освіти в Європейському </a:t>
            </a:r>
            <a:r>
              <a:rPr lang="uk-UA" sz="2300" dirty="0" smtClean="0"/>
              <a:t>Союзі.</a:t>
            </a:r>
            <a:endParaRPr lang="ru-RU" sz="2300" dirty="0" smtClean="0"/>
          </a:p>
          <a:p>
            <a:r>
              <a:rPr lang="ru-RU" sz="2400" b="1" dirty="0" err="1" smtClean="0"/>
              <a:t>Куліченко</a:t>
            </a:r>
            <a:r>
              <a:rPr lang="ru-RU" sz="2400" b="1" dirty="0" smtClean="0"/>
              <a:t> </a:t>
            </a:r>
            <a:r>
              <a:rPr lang="ru-RU" sz="2400" b="1" dirty="0"/>
              <a:t>А. К.</a:t>
            </a:r>
            <a:r>
              <a:rPr lang="ru-RU" sz="2400" dirty="0"/>
              <a:t> </a:t>
            </a:r>
            <a:r>
              <a:rPr lang="ru-RU" sz="2400" dirty="0" err="1" smtClean="0"/>
              <a:t>Теоретичні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методичні</a:t>
            </a:r>
            <a:r>
              <a:rPr lang="ru-RU" sz="2400" dirty="0" smtClean="0"/>
              <a:t> засади </a:t>
            </a:r>
            <a:r>
              <a:rPr lang="ru-RU" sz="2400" dirty="0" err="1" smtClean="0"/>
              <a:t>інноваційної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медичних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коледжів</a:t>
            </a:r>
            <a:r>
              <a:rPr lang="ru-RU" sz="2400" dirty="0" smtClean="0"/>
              <a:t> </a:t>
            </a:r>
            <a:r>
              <a:rPr lang="ru-RU" sz="2400" dirty="0" err="1" smtClean="0"/>
              <a:t>університетів</a:t>
            </a:r>
            <a:r>
              <a:rPr lang="ru-RU" sz="2400" smtClean="0"/>
              <a:t> </a:t>
            </a:r>
            <a:r>
              <a:rPr lang="ru-RU" sz="2400" cap="all" smtClean="0"/>
              <a:t>США. </a:t>
            </a:r>
            <a:r>
              <a:rPr lang="ru-RU" sz="2400" cap="all" dirty="0" smtClean="0"/>
              <a:t>(докторант).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51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uk-UA" sz="2400" b="1" dirty="0"/>
              <a:t>ГРАНТОВА  </a:t>
            </a:r>
            <a:r>
              <a:rPr lang="uk-UA" sz="2400" b="1" dirty="0" smtClean="0"/>
              <a:t>ДІЯЛЬНІСТЬ, </a:t>
            </a:r>
            <a:br>
              <a:rPr lang="uk-UA" sz="2400" b="1" dirty="0" smtClean="0"/>
            </a:br>
            <a:r>
              <a:rPr lang="uk-UA" sz="2400" b="1" dirty="0" smtClean="0"/>
              <a:t>АКАДЕМІЧНА </a:t>
            </a:r>
            <a:r>
              <a:rPr lang="uk-UA" sz="2400" b="1" dirty="0"/>
              <a:t>ТА ПРОФЕСІЙНА </a:t>
            </a:r>
            <a:r>
              <a:rPr lang="uk-UA" sz="2400" b="1" dirty="0" smtClean="0"/>
              <a:t>МОБІЛЬНІСТЬ </a:t>
            </a:r>
            <a:br>
              <a:rPr lang="uk-UA" sz="2400" b="1" dirty="0" smtClean="0"/>
            </a:br>
            <a:r>
              <a:rPr lang="uk-UA" sz="2400" b="1" dirty="0" smtClean="0"/>
              <a:t>ПРЕДСТАВНИКІВ НАУКОВОЇ ШКОЛИ ПЕДАГОГІЧНОЇ КОМПАРАТИВІСТИКИ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r>
              <a:rPr lang="uk-UA" sz="2400" b="1" dirty="0" smtClean="0"/>
              <a:t>стажування в контексті виконання індивідуальних наукових досліджень (США, Польща, Румунія, Німеччина, Болгарія);</a:t>
            </a:r>
          </a:p>
          <a:p>
            <a:r>
              <a:rPr lang="uk-UA" sz="2400" b="1" dirty="0" smtClean="0"/>
              <a:t>колективна ініціативна участь членів наукової школи у виконанні програми </a:t>
            </a:r>
            <a:r>
              <a:rPr lang="uk-UA" sz="2400" b="1" dirty="0" err="1" smtClean="0"/>
              <a:t>Еразмус+</a:t>
            </a:r>
            <a:r>
              <a:rPr lang="uk-UA" sz="2400" b="1" dirty="0" smtClean="0"/>
              <a:t> Жан Моне Модуль;</a:t>
            </a:r>
          </a:p>
          <a:p>
            <a:r>
              <a:rPr lang="uk-UA" sz="2400" b="1" dirty="0" smtClean="0"/>
              <a:t>Стажування, наукові мандрівки як складова професійного розвитку керівників наукових досліджень (США, Словаччина, Польща, Велика Британія, Ізраїль, Швеція, Фінляндія, Данія, Італія та ін.);</a:t>
            </a:r>
          </a:p>
          <a:p>
            <a:r>
              <a:rPr lang="uk-UA" sz="2400" b="1" dirty="0" smtClean="0"/>
              <a:t>участь у міжнародних наукових заходах за кордоном (Швеція, Бельгія, Німеччина, Польща, Данія, Словаччина та ін.);</a:t>
            </a:r>
          </a:p>
          <a:p>
            <a:r>
              <a:rPr lang="uk-UA" sz="2400" b="1" dirty="0" smtClean="0"/>
              <a:t>організація міжнародних наукових заходів з проблем порівняльної педагогіки (щорічно 2-3 конференції та наукові семінари);</a:t>
            </a:r>
          </a:p>
          <a:p>
            <a:r>
              <a:rPr lang="uk-UA" sz="2400" b="1" dirty="0" smtClean="0"/>
              <a:t>членство у міжнародних та всеукраїнських асоціаціях, що займаються дослідженнями у галузі порівняльної педагогіки, зокрема з </a:t>
            </a:r>
            <a:r>
              <a:rPr lang="uk-UA" sz="2400" b="1" dirty="0" err="1" smtClean="0"/>
              <a:t>європознавчої</a:t>
            </a:r>
            <a:r>
              <a:rPr lang="uk-UA" sz="2400" b="1" dirty="0" smtClean="0"/>
              <a:t> проблематики.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89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dirty="0" smtClean="0"/>
              <a:t>ТЕНДЕНЦІЇ РОЗВИТКУ </a:t>
            </a:r>
            <a:r>
              <a:rPr lang="uk-UA" sz="2400" b="1" dirty="0"/>
              <a:t>ПРОБЛЕМАТИКИ ДОСЛІДЖЕНЬ</a:t>
            </a:r>
            <a:r>
              <a:rPr lang="uk-UA" sz="2400" b="1" dirty="0" smtClean="0"/>
              <a:t/>
            </a:r>
            <a:br>
              <a:rPr lang="uk-UA" sz="2400" b="1" dirty="0" smtClean="0"/>
            </a:br>
            <a:r>
              <a:rPr lang="uk-UA" sz="2400" b="1" dirty="0" smtClean="0"/>
              <a:t>НАУКОВОЇ ШКОЛИ ПЕДАГОГІЧНОЇ КОМПАРАТИВІСТИКИ В </a:t>
            </a:r>
            <a:r>
              <a:rPr lang="uk-UA" sz="2400" b="1" dirty="0" err="1" smtClean="0"/>
              <a:t>СумДПУ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ТЕМАТИЧИЙ</a:t>
            </a:r>
            <a:r>
              <a:rPr lang="uk-UA" sz="2400" dirty="0" smtClean="0"/>
              <a:t> </a:t>
            </a:r>
            <a:r>
              <a:rPr lang="uk-UA" sz="2400" b="1" dirty="0"/>
              <a:t>ВИМІР</a:t>
            </a:r>
            <a:r>
              <a:rPr lang="uk-UA" sz="2400" dirty="0" smtClean="0"/>
              <a:t>: урізноманітнення проблемного поля досліджень:  від тематики </a:t>
            </a:r>
            <a:r>
              <a:rPr lang="uk-UA" sz="2400" dirty="0" err="1" smtClean="0"/>
              <a:t>освітньо-політичного</a:t>
            </a:r>
            <a:r>
              <a:rPr lang="uk-UA" sz="2400" dirty="0" smtClean="0"/>
              <a:t> характеру до дидактичних, методичних, соціально-педагогічних, управлінських тощо проблем;</a:t>
            </a:r>
          </a:p>
          <a:p>
            <a:r>
              <a:rPr lang="uk-UA" sz="2400" b="1" dirty="0" smtClean="0"/>
              <a:t>ПРОСТОРОВИЙ ВИМІР: </a:t>
            </a:r>
            <a:r>
              <a:rPr lang="uk-UA" sz="2400" dirty="0" smtClean="0"/>
              <a:t>від освітніх систем окремих європейських країн до геополітичних (</a:t>
            </a:r>
            <a:r>
              <a:rPr lang="uk-UA" sz="2400" dirty="0" err="1" smtClean="0"/>
              <a:t>гео-освітніх</a:t>
            </a:r>
            <a:r>
              <a:rPr lang="uk-UA" sz="2400" dirty="0" smtClean="0"/>
              <a:t> ) регіонів, передусім Європейського простору вищої освіти;</a:t>
            </a:r>
          </a:p>
          <a:p>
            <a:r>
              <a:rPr lang="uk-UA" sz="2400" b="1" dirty="0" smtClean="0"/>
              <a:t>УПРАВЛІНСЬКИЙ</a:t>
            </a:r>
            <a:r>
              <a:rPr lang="uk-UA" sz="2400" dirty="0" smtClean="0"/>
              <a:t> </a:t>
            </a:r>
            <a:r>
              <a:rPr lang="uk-UA" sz="2400" b="1" dirty="0" smtClean="0"/>
              <a:t>ВИМІР: </a:t>
            </a:r>
            <a:r>
              <a:rPr lang="uk-UA" sz="2400" dirty="0" smtClean="0"/>
              <a:t>розширення кола керівників докторських програм </a:t>
            </a:r>
            <a:r>
              <a:rPr lang="uk-UA" sz="2400" b="1" dirty="0" smtClean="0"/>
              <a:t>- </a:t>
            </a:r>
            <a:r>
              <a:rPr lang="uk-UA" sz="2400" dirty="0" smtClean="0"/>
              <a:t>від </a:t>
            </a:r>
            <a:r>
              <a:rPr lang="uk-UA" sz="2400" dirty="0"/>
              <a:t>кафедри педагогіки до ННІ педагогіки і психології  та інших структурних підрозділів як інституцій, у яких працюють представники порівняльно-педагогічної </a:t>
            </a:r>
            <a:r>
              <a:rPr lang="uk-UA" sz="2400" dirty="0" smtClean="0"/>
              <a:t>наукової громади Університету.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271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432048"/>
          </a:xfrm>
        </p:spPr>
        <p:txBody>
          <a:bodyPr>
            <a:noAutofit/>
          </a:bodyPr>
          <a:lstStyle/>
          <a:p>
            <a:pPr>
              <a:lnSpc>
                <a:spcPts val="2200"/>
              </a:lnSpc>
            </a:pPr>
            <a:r>
              <a:rPr lang="uk-UA" sz="2000" b="1" dirty="0" smtClean="0"/>
              <a:t>ЗАХИЩЕНІ ДИСЕРТАЦІЙНІ РОБОТИ ЧЛЕНІВ НАУКОВОЇ ШКОЛИ ПЕДАГОГІЧНОЇ КОМПАРАТИВІСТИКИ  </a:t>
            </a:r>
            <a:br>
              <a:rPr lang="uk-UA" sz="2000" b="1" dirty="0" smtClean="0"/>
            </a:br>
            <a:r>
              <a:rPr lang="uk-UA" sz="2000" b="1" dirty="0" smtClean="0"/>
              <a:t>проф. А.А. СБРУЄВОЇ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83264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Туляков</a:t>
            </a:r>
            <a:r>
              <a:rPr lang="uk-UA" sz="2000" b="1" dirty="0" smtClean="0"/>
              <a:t> О.О.</a:t>
            </a:r>
            <a:r>
              <a:rPr lang="uk-UA" sz="2000" dirty="0" smtClean="0"/>
              <a:t> (1999 ) Античні ідеї освіти і виховання у творчій спадщині Г.С. </a:t>
            </a:r>
            <a:r>
              <a:rPr lang="uk-UA" sz="2000" dirty="0"/>
              <a:t>С</a:t>
            </a:r>
            <a:r>
              <a:rPr lang="uk-UA" sz="2000" dirty="0" smtClean="0"/>
              <a:t>ковороди.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smtClean="0"/>
              <a:t>Корж Л.В. </a:t>
            </a:r>
            <a:r>
              <a:rPr lang="uk-UA" sz="2000" dirty="0" smtClean="0"/>
              <a:t>(1999) Освітня діяльність земств Харківської губернії (в кінці ХІХ – на початку ХХ століття).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Перетятько</a:t>
            </a:r>
            <a:r>
              <a:rPr lang="uk-UA" sz="2000" b="1" dirty="0" smtClean="0"/>
              <a:t> О.В. </a:t>
            </a:r>
            <a:r>
              <a:rPr lang="uk-UA" sz="2000" dirty="0" smtClean="0"/>
              <a:t>(2001) Ідеї реформаторської педагогіки в діяльності приватних початкових та середніх шкіл Харківської губернії (1890-1917 рр.).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Скоробагатська</a:t>
            </a:r>
            <a:r>
              <a:rPr lang="uk-UA" sz="2000" b="1" dirty="0" smtClean="0"/>
              <a:t> О.І. </a:t>
            </a:r>
            <a:r>
              <a:rPr lang="uk-UA" sz="2000" dirty="0"/>
              <a:t>(2006</a:t>
            </a:r>
            <a:r>
              <a:rPr lang="uk-UA" sz="2000" dirty="0" smtClean="0"/>
              <a:t>) Виховні цінності у просвітницькій спадщині членів Попівської академії (кінець Х</a:t>
            </a:r>
            <a:r>
              <a:rPr lang="en-US" sz="2000" dirty="0" smtClean="0"/>
              <a:t>V</a:t>
            </a:r>
            <a:r>
              <a:rPr lang="uk-UA" sz="2000" dirty="0" smtClean="0"/>
              <a:t>ІІІ – початок ХІХ століття).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Осьмук</a:t>
            </a:r>
            <a:r>
              <a:rPr lang="uk-UA" sz="2000" b="1" dirty="0" smtClean="0"/>
              <a:t> Н.Г. </a:t>
            </a:r>
            <a:r>
              <a:rPr lang="uk-UA" sz="2000" dirty="0" smtClean="0"/>
              <a:t>(2011). </a:t>
            </a:r>
            <a:r>
              <a:rPr lang="uk-UA" sz="2000" dirty="0"/>
              <a:t>Ідеї реформаторської педагогіки в дослідженнях українських освітніх діячів 20-х – початку 30-х років ХХ </a:t>
            </a:r>
            <a:r>
              <a:rPr lang="uk-UA" sz="2000" dirty="0" smtClean="0"/>
              <a:t>століття.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Чернякова</a:t>
            </a:r>
            <a:r>
              <a:rPr lang="uk-UA" sz="2000" b="1" dirty="0" smtClean="0"/>
              <a:t> А.В. </a:t>
            </a:r>
            <a:r>
              <a:rPr lang="uk-UA" sz="2000" dirty="0" smtClean="0"/>
              <a:t>(2011) Організаційно-педагогічні </a:t>
            </a:r>
            <a:r>
              <a:rPr lang="uk-UA" sz="2000" dirty="0"/>
              <a:t>засади  запобігання та подолання насильства в загальноосвітніх школах </a:t>
            </a:r>
            <a:r>
              <a:rPr lang="uk-UA" sz="2000" dirty="0" smtClean="0"/>
              <a:t>США.</a:t>
            </a:r>
            <a:endParaRPr lang="ru-RU" sz="2000" dirty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Білокопитов</a:t>
            </a:r>
            <a:r>
              <a:rPr lang="uk-UA" sz="2000" b="1" dirty="0" smtClean="0"/>
              <a:t> В.І.</a:t>
            </a:r>
            <a:r>
              <a:rPr lang="uk-UA" sz="2000" dirty="0" smtClean="0"/>
              <a:t> (2012) Діяльність </a:t>
            </a:r>
            <a:r>
              <a:rPr lang="uk-UA" sz="2000" dirty="0"/>
              <a:t>європейських організацій із забезпечення якості вищої освіти у контексті Болонського </a:t>
            </a:r>
            <a:r>
              <a:rPr lang="uk-UA" sz="2000" dirty="0" smtClean="0"/>
              <a:t>процесу.</a:t>
            </a:r>
            <a:endParaRPr lang="ru-RU" sz="2000" dirty="0"/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Чистякова</a:t>
            </a:r>
            <a:r>
              <a:rPr lang="uk-UA" sz="2000" b="1" dirty="0" smtClean="0"/>
              <a:t> І.А. </a:t>
            </a:r>
            <a:r>
              <a:rPr lang="uk-UA" sz="2000" dirty="0" smtClean="0"/>
              <a:t>(2012) Організаційно-педагогічні </a:t>
            </a:r>
            <a:r>
              <a:rPr lang="uk-UA" sz="2000" dirty="0"/>
              <a:t>засади діяльності інноваційних шкільних мереж Великої </a:t>
            </a:r>
            <a:r>
              <a:rPr lang="uk-UA" sz="2000" dirty="0" smtClean="0"/>
              <a:t>Британії.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Шихненко</a:t>
            </a:r>
            <a:r>
              <a:rPr lang="uk-UA" sz="2000" b="1" dirty="0" smtClean="0"/>
              <a:t> К.І. </a:t>
            </a:r>
            <a:r>
              <a:rPr lang="uk-UA" sz="2000" dirty="0" smtClean="0"/>
              <a:t> (2015) Розвиток </a:t>
            </a:r>
            <a:r>
              <a:rPr lang="uk-UA" sz="2000" dirty="0"/>
              <a:t>теорії освітніх змін у педагогічній думці США (остання чверть ХХ – початок ХХІ століття</a:t>
            </a:r>
            <a:r>
              <a:rPr lang="uk-UA" sz="2000" dirty="0" smtClean="0"/>
              <a:t>).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uk-UA" sz="2000" b="1" dirty="0" err="1" smtClean="0"/>
              <a:t>Клочкова</a:t>
            </a:r>
            <a:r>
              <a:rPr lang="uk-UA" sz="2000" b="1" dirty="0" smtClean="0"/>
              <a:t> Т.І. </a:t>
            </a:r>
            <a:r>
              <a:rPr lang="uk-UA" sz="2000" dirty="0" smtClean="0"/>
              <a:t>(2015) Тенденції </a:t>
            </a:r>
            <a:r>
              <a:rPr lang="uk-UA" sz="2000" dirty="0"/>
              <a:t>розвитку менеджменту ризиків в університетах Великої </a:t>
            </a:r>
            <a:r>
              <a:rPr lang="uk-UA" sz="2000" dirty="0" smtClean="0"/>
              <a:t>Британії.</a:t>
            </a:r>
          </a:p>
        </p:txBody>
      </p:sp>
    </p:spTree>
    <p:extLst>
      <p:ext uri="{BB962C8B-B14F-4D97-AF65-F5344CB8AC3E}">
        <p14:creationId xmlns:p14="http://schemas.microsoft.com/office/powerpoint/2010/main" val="318066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Autofit/>
          </a:bodyPr>
          <a:lstStyle/>
          <a:p>
            <a:r>
              <a:rPr lang="uk-UA" sz="2000" b="1" dirty="0" smtClean="0"/>
              <a:t>ЗАХИЩЕНІ ДИСЕРТАЦІЙНІ РОБОТИ </a:t>
            </a:r>
            <a:r>
              <a:rPr lang="uk-UA" sz="2000" b="1" dirty="0"/>
              <a:t>ЧЛЕНІВ НАУКОВОЇ ШКОЛИ 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smtClean="0"/>
              <a:t>(науковий керівник/консультант – </a:t>
            </a:r>
            <a:r>
              <a:rPr lang="uk-UA" sz="2000" b="1" dirty="0" err="1" smtClean="0"/>
              <a:t>д.п.н</a:t>
            </a:r>
            <a:r>
              <a:rPr lang="uk-UA" sz="2000" b="1" dirty="0" smtClean="0"/>
              <a:t>., проф</a:t>
            </a:r>
            <a:r>
              <a:rPr lang="uk-UA" sz="2000" b="1" dirty="0"/>
              <a:t>. А.А. </a:t>
            </a:r>
            <a:r>
              <a:rPr lang="uk-UA" sz="2000" b="1" dirty="0" smtClean="0"/>
              <a:t>СБРУЄВА)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60212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1"/>
            </a:pPr>
            <a:r>
              <a:rPr lang="uk-UA" sz="2000" b="1" dirty="0" smtClean="0"/>
              <a:t>Козлов Д.О. </a:t>
            </a:r>
            <a:r>
              <a:rPr lang="uk-UA" sz="2000" dirty="0" smtClean="0"/>
              <a:t>(2015) Формування управлінської компетентності майбутнього викладача вищої школи у процесі магістерської підготовки.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uk-UA" sz="2000" b="1" dirty="0" smtClean="0"/>
              <a:t>Красуля </a:t>
            </a:r>
            <a:r>
              <a:rPr lang="uk-UA" sz="2000" b="1" dirty="0"/>
              <a:t>А.В. </a:t>
            </a:r>
            <a:r>
              <a:rPr lang="uk-UA" sz="2000" dirty="0"/>
              <a:t>(</a:t>
            </a:r>
            <a:r>
              <a:rPr lang="uk-UA" sz="2000" dirty="0" smtClean="0"/>
              <a:t>2016) </a:t>
            </a:r>
            <a:r>
              <a:rPr lang="ru-RU" sz="2000" dirty="0" err="1" smtClean="0"/>
              <a:t>Організаційно-педагогічні</a:t>
            </a:r>
            <a:r>
              <a:rPr lang="ru-RU" sz="2000" dirty="0" smtClean="0"/>
              <a:t> </a:t>
            </a:r>
            <a:r>
              <a:rPr lang="ru-RU" sz="2000" dirty="0"/>
              <a:t>засади </a:t>
            </a:r>
            <a:r>
              <a:rPr lang="ru-RU" sz="2000" dirty="0" err="1"/>
              <a:t>фандрейзингової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в </a:t>
            </a:r>
            <a:r>
              <a:rPr lang="ru-RU" sz="2000" dirty="0" err="1"/>
              <a:t>державних</a:t>
            </a:r>
            <a:r>
              <a:rPr lang="ru-RU" sz="2000" dirty="0"/>
              <a:t> </a:t>
            </a:r>
            <a:r>
              <a:rPr lang="ru-RU" sz="2000" dirty="0" err="1"/>
              <a:t>університетах</a:t>
            </a:r>
            <a:r>
              <a:rPr lang="ru-RU" sz="2000" dirty="0"/>
              <a:t> </a:t>
            </a:r>
            <a:r>
              <a:rPr lang="ru-RU" sz="2000" dirty="0" smtClean="0"/>
              <a:t>США.</a:t>
            </a:r>
            <a:endParaRPr lang="ru-RU" sz="2000" dirty="0"/>
          </a:p>
          <a:p>
            <a:pPr marL="457200" indent="-457200">
              <a:buFont typeface="+mj-lt"/>
              <a:buAutoNum type="arabicPeriod" startAt="11"/>
            </a:pPr>
            <a:r>
              <a:rPr lang="ru-RU" sz="2000" b="1" dirty="0" err="1" smtClean="0"/>
              <a:t>Улановська</a:t>
            </a:r>
            <a:r>
              <a:rPr lang="ru-RU" sz="2000" b="1" dirty="0" smtClean="0"/>
              <a:t> А.С. </a:t>
            </a:r>
            <a:r>
              <a:rPr lang="uk-UA" sz="2000" dirty="0"/>
              <a:t>(</a:t>
            </a:r>
            <a:r>
              <a:rPr lang="uk-UA" sz="2000" dirty="0" smtClean="0"/>
              <a:t>2017) </a:t>
            </a:r>
            <a:r>
              <a:rPr lang="ru-RU" sz="2000" dirty="0" err="1" smtClean="0"/>
              <a:t>Організаційно-педагогічні</a:t>
            </a:r>
            <a:r>
              <a:rPr lang="ru-RU" sz="2000" dirty="0" smtClean="0"/>
              <a:t> </a:t>
            </a:r>
            <a:r>
              <a:rPr lang="ru-RU" sz="2000" dirty="0"/>
              <a:t>засади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Європейського</a:t>
            </a:r>
            <a:r>
              <a:rPr lang="ru-RU" sz="2000" dirty="0"/>
              <a:t> </a:t>
            </a:r>
            <a:r>
              <a:rPr lang="ru-RU" sz="2000" dirty="0" err="1"/>
              <a:t>студентського</a:t>
            </a:r>
            <a:r>
              <a:rPr lang="ru-RU" sz="2000" dirty="0"/>
              <a:t> союзу як </a:t>
            </a:r>
            <a:r>
              <a:rPr lang="ru-RU" sz="2000" dirty="0" err="1"/>
              <a:t>суб’єкта</a:t>
            </a:r>
            <a:r>
              <a:rPr lang="ru-RU" sz="2000" dirty="0"/>
              <a:t> </a:t>
            </a:r>
            <a:r>
              <a:rPr lang="ru-RU" sz="2000" dirty="0" err="1"/>
              <a:t>Болонського</a:t>
            </a:r>
            <a:r>
              <a:rPr lang="ru-RU" sz="2000" dirty="0"/>
              <a:t> </a:t>
            </a:r>
            <a:r>
              <a:rPr lang="ru-RU" sz="2000" dirty="0" err="1" smtClean="0"/>
              <a:t>процесу</a:t>
            </a:r>
            <a:r>
              <a:rPr lang="ru-RU" sz="2000" dirty="0" smtClean="0"/>
              <a:t>.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ru-RU" sz="2000" dirty="0" smtClean="0"/>
              <a:t> </a:t>
            </a:r>
            <a:r>
              <a:rPr lang="uk-UA" sz="2000" b="1" dirty="0"/>
              <a:t>Бойченко М.А</a:t>
            </a:r>
            <a:r>
              <a:rPr lang="uk-UA" sz="2000" dirty="0"/>
              <a:t>. </a:t>
            </a:r>
            <a:r>
              <a:rPr lang="uk-UA" sz="2000" dirty="0" smtClean="0"/>
              <a:t>(2019) </a:t>
            </a:r>
            <a:r>
              <a:rPr lang="ru-RU" sz="2000" dirty="0" err="1" smtClean="0"/>
              <a:t>Теоретичні</a:t>
            </a:r>
            <a:r>
              <a:rPr lang="ru-RU" sz="2000" dirty="0" smtClean="0"/>
              <a:t> </a:t>
            </a:r>
            <a:r>
              <a:rPr lang="ru-RU" sz="2000" dirty="0"/>
              <a:t>та </a:t>
            </a:r>
            <a:r>
              <a:rPr lang="ru-RU" sz="2000" dirty="0" err="1"/>
              <a:t>методичні</a:t>
            </a:r>
            <a:r>
              <a:rPr lang="ru-RU" sz="2000" dirty="0"/>
              <a:t> засади </a:t>
            </a:r>
            <a:r>
              <a:rPr lang="ru-RU" sz="2000" dirty="0" err="1"/>
              <a:t>освіти</a:t>
            </a:r>
            <a:r>
              <a:rPr lang="ru-RU" sz="2000" dirty="0"/>
              <a:t> </a:t>
            </a:r>
            <a:r>
              <a:rPr lang="ru-RU" sz="2000" dirty="0" err="1"/>
              <a:t>обдарованих</a:t>
            </a:r>
            <a:r>
              <a:rPr lang="ru-RU" sz="2000" dirty="0"/>
              <a:t> </a:t>
            </a:r>
            <a:r>
              <a:rPr lang="ru-RU" sz="2000" dirty="0" err="1"/>
              <a:t>школярів</a:t>
            </a:r>
            <a:r>
              <a:rPr lang="ru-RU" sz="2000" dirty="0"/>
              <a:t> у США, </a:t>
            </a:r>
            <a:r>
              <a:rPr lang="ru-RU" sz="2000" dirty="0" err="1"/>
              <a:t>Канаді</a:t>
            </a:r>
            <a:r>
              <a:rPr lang="ru-RU" sz="2000" dirty="0"/>
              <a:t> та </a:t>
            </a:r>
            <a:r>
              <a:rPr lang="ru-RU" sz="2000" dirty="0" err="1"/>
              <a:t>Великій</a:t>
            </a:r>
            <a:r>
              <a:rPr lang="ru-RU" sz="2000" dirty="0"/>
              <a:t> </a:t>
            </a:r>
            <a:r>
              <a:rPr lang="ru-RU" sz="2000" dirty="0" err="1" smtClean="0"/>
              <a:t>Британії</a:t>
            </a:r>
            <a:r>
              <a:rPr lang="ru-RU" sz="2000" dirty="0" smtClean="0"/>
              <a:t>.</a:t>
            </a:r>
            <a:endParaRPr lang="uk-UA" sz="2000" dirty="0"/>
          </a:p>
          <a:p>
            <a:pPr marL="457200" indent="-457200">
              <a:buFont typeface="+mj-lt"/>
              <a:buAutoNum type="arabicPeriod" startAt="11"/>
            </a:pPr>
            <a:r>
              <a:rPr lang="uk-UA" sz="2000" b="1" dirty="0" err="1"/>
              <a:t>Самойлова</a:t>
            </a:r>
            <a:r>
              <a:rPr lang="uk-UA" sz="2000" b="1" dirty="0"/>
              <a:t> Ю.С. </a:t>
            </a:r>
            <a:r>
              <a:rPr lang="uk-UA" sz="2000" dirty="0"/>
              <a:t>(2019</a:t>
            </a:r>
            <a:r>
              <a:rPr lang="uk-UA" sz="2000" dirty="0" smtClean="0"/>
              <a:t>) </a:t>
            </a:r>
            <a:r>
              <a:rPr lang="ru-RU" sz="2000" dirty="0" err="1" smtClean="0"/>
              <a:t>Тенденції</a:t>
            </a:r>
            <a:r>
              <a:rPr lang="ru-RU" sz="2000" dirty="0" smtClean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інноваційних</a:t>
            </a:r>
            <a:r>
              <a:rPr lang="ru-RU" sz="2000" dirty="0"/>
              <a:t> </a:t>
            </a:r>
            <a:r>
              <a:rPr lang="ru-RU" sz="2000" dirty="0" err="1"/>
              <a:t>шкільних</a:t>
            </a:r>
            <a:r>
              <a:rPr lang="ru-RU" sz="2000" dirty="0"/>
              <a:t> мереж у США в </a:t>
            </a:r>
            <a:r>
              <a:rPr lang="ru-RU" sz="2000" dirty="0" err="1"/>
              <a:t>кінці</a:t>
            </a:r>
            <a:r>
              <a:rPr lang="ru-RU" sz="2000" dirty="0"/>
              <a:t> ХХ – на початку ХХІ </a:t>
            </a:r>
            <a:r>
              <a:rPr lang="ru-RU" sz="2000" dirty="0" err="1" smtClean="0"/>
              <a:t>століття</a:t>
            </a:r>
            <a:r>
              <a:rPr lang="ru-RU" sz="2000" dirty="0" smtClean="0"/>
              <a:t>.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uk-UA" sz="2000" b="1" dirty="0" err="1" smtClean="0"/>
              <a:t>Корж-Усенко</a:t>
            </a:r>
            <a:r>
              <a:rPr lang="uk-UA" sz="2000" b="1" dirty="0" smtClean="0"/>
              <a:t> Л.В.</a:t>
            </a:r>
            <a:r>
              <a:rPr lang="uk-UA" sz="2000" dirty="0" smtClean="0"/>
              <a:t> </a:t>
            </a:r>
            <a:r>
              <a:rPr lang="uk-UA" sz="2000" dirty="0"/>
              <a:t>(2019</a:t>
            </a:r>
            <a:r>
              <a:rPr lang="uk-UA" sz="2000" dirty="0" smtClean="0"/>
              <a:t>) </a:t>
            </a:r>
            <a:r>
              <a:rPr lang="ru-RU" sz="2000" dirty="0" err="1" smtClean="0"/>
              <a:t>Концептуальні</a:t>
            </a:r>
            <a:r>
              <a:rPr lang="ru-RU" sz="2000" dirty="0" smtClean="0"/>
              <a:t> </a:t>
            </a:r>
            <a:r>
              <a:rPr lang="ru-RU" sz="2000" dirty="0"/>
              <a:t>та </a:t>
            </a:r>
            <a:r>
              <a:rPr lang="ru-RU" sz="2000" dirty="0" err="1"/>
              <a:t>організаційно-педагогічні</a:t>
            </a:r>
            <a:r>
              <a:rPr lang="ru-RU" sz="2000" dirty="0"/>
              <a:t> засади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освітнього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 у </a:t>
            </a:r>
            <a:r>
              <a:rPr lang="ru-RU" sz="2000" dirty="0" err="1"/>
              <a:t>вищій</a:t>
            </a:r>
            <a:r>
              <a:rPr lang="ru-RU" sz="2000" dirty="0"/>
              <a:t> </a:t>
            </a:r>
            <a:r>
              <a:rPr lang="ru-RU" sz="2000" dirty="0" err="1"/>
              <a:t>школі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(1905–1920 </a:t>
            </a:r>
            <a:r>
              <a:rPr lang="ru-RU" sz="2000" dirty="0" err="1"/>
              <a:t>рр</a:t>
            </a:r>
            <a:r>
              <a:rPr lang="ru-RU" sz="2000" dirty="0" smtClean="0"/>
              <a:t>.).</a:t>
            </a:r>
            <a:endParaRPr lang="uk-UA" sz="2000" dirty="0"/>
          </a:p>
          <a:p>
            <a:pPr marL="457200" indent="-457200">
              <a:buFont typeface="+mj-lt"/>
              <a:buAutoNum type="arabicPeriod" startAt="11"/>
            </a:pPr>
            <a:r>
              <a:rPr lang="uk-UA" sz="2000" b="1" dirty="0"/>
              <a:t>Єременко І.В.</a:t>
            </a:r>
            <a:r>
              <a:rPr lang="uk-UA" sz="2000" dirty="0"/>
              <a:t> (2019</a:t>
            </a:r>
            <a:r>
              <a:rPr lang="uk-UA" sz="2000" dirty="0" smtClean="0"/>
              <a:t>) </a:t>
            </a:r>
            <a:r>
              <a:rPr lang="ru-RU" sz="2000" dirty="0" err="1" smtClean="0"/>
              <a:t>Тенденції</a:t>
            </a:r>
            <a:r>
              <a:rPr lang="ru-RU" sz="2000" dirty="0" smtClean="0"/>
              <a:t> </a:t>
            </a:r>
            <a:r>
              <a:rPr lang="ru-RU" sz="2000" dirty="0" err="1"/>
              <a:t>інтернаціоналізації</a:t>
            </a:r>
            <a:r>
              <a:rPr lang="ru-RU" sz="2000" dirty="0"/>
              <a:t> </a:t>
            </a:r>
            <a:r>
              <a:rPr lang="ru-RU" sz="2000" dirty="0" err="1"/>
              <a:t>забезпечення</a:t>
            </a:r>
            <a:r>
              <a:rPr lang="ru-RU" sz="2000" dirty="0"/>
              <a:t> </a:t>
            </a:r>
            <a:r>
              <a:rPr lang="ru-RU" sz="2000" dirty="0" err="1"/>
              <a:t>якості</a:t>
            </a:r>
            <a:r>
              <a:rPr lang="ru-RU" sz="2000" dirty="0"/>
              <a:t> у </a:t>
            </a:r>
            <a:r>
              <a:rPr lang="ru-RU" sz="2000" dirty="0" err="1"/>
              <a:t>Європейському</a:t>
            </a:r>
            <a:r>
              <a:rPr lang="ru-RU" sz="2000" dirty="0"/>
              <a:t> </a:t>
            </a:r>
            <a:r>
              <a:rPr lang="ru-RU" sz="2000" dirty="0" err="1"/>
              <a:t>просторі</a:t>
            </a:r>
            <a:r>
              <a:rPr lang="ru-RU" sz="2000" dirty="0"/>
              <a:t> </a:t>
            </a:r>
            <a:r>
              <a:rPr lang="ru-RU" sz="2000" dirty="0" err="1"/>
              <a:t>вищої</a:t>
            </a:r>
            <a:r>
              <a:rPr lang="ru-RU" sz="2000" dirty="0"/>
              <a:t> </a:t>
            </a:r>
            <a:r>
              <a:rPr lang="ru-RU" sz="2000" dirty="0" err="1" smtClean="0"/>
              <a:t>освіти</a:t>
            </a:r>
            <a:r>
              <a:rPr lang="ru-RU" sz="2000" dirty="0" smtClean="0"/>
              <a:t>. </a:t>
            </a:r>
          </a:p>
          <a:p>
            <a:pPr marL="457200" indent="-457200">
              <a:buFont typeface="+mj-lt"/>
              <a:buAutoNum type="arabicPeriod" startAt="11"/>
            </a:pPr>
            <a:r>
              <a:rPr lang="ru-RU" sz="2000" b="1" dirty="0" err="1"/>
              <a:t>Тарабан</a:t>
            </a:r>
            <a:r>
              <a:rPr lang="ru-RU" sz="2000" b="1" dirty="0"/>
              <a:t> Ю.В. </a:t>
            </a:r>
            <a:r>
              <a:rPr lang="ru-RU" sz="2000" dirty="0" smtClean="0"/>
              <a:t>(2020) </a:t>
            </a:r>
            <a:r>
              <a:rPr lang="ru-RU" sz="2000" dirty="0" err="1" smtClean="0"/>
              <a:t>Організаційно-педагогічні</a:t>
            </a:r>
            <a:r>
              <a:rPr lang="ru-RU" sz="2000" dirty="0" smtClean="0"/>
              <a:t> </a:t>
            </a:r>
            <a:r>
              <a:rPr lang="ru-RU" sz="2000" dirty="0" err="1"/>
              <a:t>основи</a:t>
            </a:r>
            <a:r>
              <a:rPr lang="ru-RU" sz="2000" dirty="0"/>
              <a:t> </a:t>
            </a:r>
            <a:r>
              <a:rPr lang="ru-RU" sz="2000" dirty="0" err="1"/>
              <a:t>теологічної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в </a:t>
            </a:r>
            <a:r>
              <a:rPr lang="ru-RU" sz="2000" dirty="0" err="1"/>
              <a:t>університетах</a:t>
            </a:r>
            <a:r>
              <a:rPr lang="ru-RU" sz="2000" dirty="0"/>
              <a:t> </a:t>
            </a:r>
            <a:r>
              <a:rPr lang="ru-RU" sz="2000" dirty="0" err="1" smtClean="0"/>
              <a:t>Німеччини</a:t>
            </a:r>
            <a:r>
              <a:rPr lang="ru-RU" sz="2000" dirty="0" smtClean="0"/>
              <a:t>.</a:t>
            </a:r>
          </a:p>
          <a:p>
            <a:pPr marL="457200" indent="-457200">
              <a:buFont typeface="+mj-lt"/>
              <a:buAutoNum type="arabicPeriod" startAt="11"/>
            </a:pPr>
            <a:endParaRPr lang="ru-RU" sz="2000" dirty="0"/>
          </a:p>
          <a:p>
            <a:pPr marL="457200" indent="-457200">
              <a:buFont typeface="+mj-lt"/>
              <a:buAutoNum type="arabicPeriod" startAt="13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670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sz="2400" b="1" dirty="0"/>
              <a:t>ЗАХИЩЕНІ ДИСЕРТАЦІЙНІ РОБОТИ ЧЛЕНІВ НАУКОВОЇ ШКОЛИ </a:t>
            </a:r>
            <a:br>
              <a:rPr lang="uk-UA" sz="2400" b="1" dirty="0"/>
            </a:br>
            <a:r>
              <a:rPr lang="uk-UA" sz="2400" b="1" dirty="0"/>
              <a:t>(науковий керівник/консультант – </a:t>
            </a:r>
            <a:r>
              <a:rPr lang="uk-UA" sz="2400" b="1" dirty="0" err="1"/>
              <a:t>д.п.н</a:t>
            </a:r>
            <a:r>
              <a:rPr lang="uk-UA" sz="2400" b="1" dirty="0"/>
              <a:t>., проф. </a:t>
            </a:r>
            <a:r>
              <a:rPr lang="uk-UA" sz="2400" b="1" dirty="0" smtClean="0"/>
              <a:t>О.І.Огієнко)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472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2000" i="1" dirty="0" smtClean="0"/>
              <a:t>1. </a:t>
            </a:r>
            <a:r>
              <a:rPr lang="uk-UA" sz="2000" b="1" dirty="0" smtClean="0"/>
              <a:t>Коваленко </a:t>
            </a:r>
            <a:r>
              <a:rPr lang="uk-UA" sz="2000" b="1" dirty="0"/>
              <a:t>С. М. </a:t>
            </a:r>
            <a:r>
              <a:rPr lang="uk-UA" sz="2000" dirty="0" smtClean="0"/>
              <a:t>(2005)Тенденції </a:t>
            </a:r>
            <a:r>
              <a:rPr lang="uk-UA" sz="2000" dirty="0"/>
              <a:t>розвитку освіти дорослих в Англії (остання чверть XX – початок XXI ст</a:t>
            </a:r>
            <a:r>
              <a:rPr lang="uk-UA" sz="2000" dirty="0" smtClean="0"/>
              <a:t>.).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2. </a:t>
            </a:r>
            <a:r>
              <a:rPr lang="uk-UA" sz="2000" b="1" dirty="0" err="1"/>
              <a:t>Генкал</a:t>
            </a:r>
            <a:r>
              <a:rPr lang="uk-UA" sz="2000" b="1" dirty="0"/>
              <a:t> С. Е. </a:t>
            </a:r>
            <a:r>
              <a:rPr lang="uk-UA" sz="2000" dirty="0" smtClean="0"/>
              <a:t>(</a:t>
            </a:r>
            <a:r>
              <a:rPr lang="uk-UA" sz="2000" dirty="0"/>
              <a:t>2008</a:t>
            </a:r>
            <a:r>
              <a:rPr lang="uk-UA" sz="2000" dirty="0" smtClean="0"/>
              <a:t>) Організація </a:t>
            </a:r>
            <a:r>
              <a:rPr lang="uk-UA" sz="2000" dirty="0"/>
              <a:t>самостійної пізнавальної діяльності учнів профільних класів на основі індивідуальних освітніх </a:t>
            </a:r>
            <a:r>
              <a:rPr lang="uk-UA" sz="2000" dirty="0" smtClean="0"/>
              <a:t>проектів.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3. </a:t>
            </a:r>
            <a:r>
              <a:rPr lang="uk-UA" sz="2000" b="1" dirty="0"/>
              <a:t>Зосименко О.В. </a:t>
            </a:r>
            <a:r>
              <a:rPr lang="uk-UA" sz="2000" dirty="0" smtClean="0"/>
              <a:t>(</a:t>
            </a:r>
            <a:r>
              <a:rPr lang="uk-UA" sz="2000" dirty="0"/>
              <a:t>2010</a:t>
            </a:r>
            <a:r>
              <a:rPr lang="uk-UA" sz="2000" dirty="0" smtClean="0"/>
              <a:t>) Організація </a:t>
            </a:r>
            <a:r>
              <a:rPr lang="uk-UA" sz="2000" dirty="0"/>
              <a:t>проектної діяльності майбутніх педагогів у процесі вивчення педагогічних </a:t>
            </a:r>
            <a:r>
              <a:rPr lang="uk-UA" sz="2000" dirty="0" smtClean="0"/>
              <a:t>дисциплін.</a:t>
            </a:r>
            <a:r>
              <a:rPr lang="uk-UA" sz="2000" dirty="0"/>
              <a:t> 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4. </a:t>
            </a:r>
            <a:r>
              <a:rPr lang="uk-UA" sz="2000" b="1" dirty="0" err="1" smtClean="0"/>
              <a:t>Роляк</a:t>
            </a:r>
            <a:r>
              <a:rPr lang="uk-UA" sz="2000" b="1" dirty="0" smtClean="0"/>
              <a:t> </a:t>
            </a:r>
            <a:r>
              <a:rPr lang="uk-UA" sz="2000" b="1" dirty="0"/>
              <a:t>А.О.  </a:t>
            </a:r>
            <a:r>
              <a:rPr lang="uk-UA" sz="2000" dirty="0" smtClean="0"/>
              <a:t>(</a:t>
            </a:r>
            <a:r>
              <a:rPr lang="uk-UA" sz="2000" dirty="0"/>
              <a:t>2011</a:t>
            </a:r>
            <a:r>
              <a:rPr lang="uk-UA" sz="2000" dirty="0" smtClean="0"/>
              <a:t>) Професійна </a:t>
            </a:r>
            <a:r>
              <a:rPr lang="uk-UA" sz="2000" dirty="0"/>
              <a:t>підготовка вчителів у вищих навчальних закладах </a:t>
            </a:r>
            <a:r>
              <a:rPr lang="uk-UA" sz="2000" dirty="0" smtClean="0"/>
              <a:t>Данії.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5. </a:t>
            </a:r>
            <a:r>
              <a:rPr lang="uk-UA" sz="2000" b="1" dirty="0" err="1"/>
              <a:t>Литовченко</a:t>
            </a:r>
            <a:r>
              <a:rPr lang="uk-UA" sz="2000" b="1" dirty="0"/>
              <a:t> І.М. </a:t>
            </a:r>
            <a:r>
              <a:rPr lang="uk-UA" sz="2000" dirty="0" smtClean="0"/>
              <a:t>(</a:t>
            </a:r>
            <a:r>
              <a:rPr lang="uk-UA" sz="2000" dirty="0"/>
              <a:t>2012</a:t>
            </a:r>
            <a:r>
              <a:rPr lang="uk-UA" sz="2000" dirty="0" smtClean="0"/>
              <a:t>) Розвиток </a:t>
            </a:r>
            <a:r>
              <a:rPr lang="uk-UA" sz="2000" dirty="0"/>
              <a:t>теорії та практики освіти дорослих у педагогічній спадщині </a:t>
            </a:r>
            <a:r>
              <a:rPr lang="uk-UA" sz="2000" dirty="0" err="1"/>
              <a:t>Малколма</a:t>
            </a:r>
            <a:r>
              <a:rPr lang="uk-UA" sz="2000" dirty="0"/>
              <a:t> </a:t>
            </a:r>
            <a:r>
              <a:rPr lang="uk-UA" sz="2000" dirty="0" err="1"/>
              <a:t>Ноулза</a:t>
            </a:r>
            <a:r>
              <a:rPr lang="uk-UA" sz="2000" dirty="0"/>
              <a:t> (1913 - 1997 рр</a:t>
            </a:r>
            <a:r>
              <a:rPr lang="uk-UA" sz="2000" dirty="0" smtClean="0"/>
              <a:t>.).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6. </a:t>
            </a:r>
            <a:r>
              <a:rPr lang="uk-UA" sz="2000" b="1" dirty="0" err="1"/>
              <a:t>Теренко</a:t>
            </a:r>
            <a:r>
              <a:rPr lang="uk-UA" sz="2000" b="1" dirty="0"/>
              <a:t> О.О. </a:t>
            </a:r>
            <a:r>
              <a:rPr lang="uk-UA" sz="2000" dirty="0" smtClean="0"/>
              <a:t>(</a:t>
            </a:r>
            <a:r>
              <a:rPr lang="uk-UA" sz="2000" dirty="0"/>
              <a:t>2013</a:t>
            </a:r>
            <a:r>
              <a:rPr lang="uk-UA" sz="2000" dirty="0" smtClean="0"/>
              <a:t>) Розвиток </a:t>
            </a:r>
            <a:r>
              <a:rPr lang="uk-UA" sz="2000" dirty="0"/>
              <a:t>вищої жіночої освіти у</a:t>
            </a:r>
            <a:r>
              <a:rPr lang="en-US" sz="2000" dirty="0"/>
              <a:t> </a:t>
            </a:r>
            <a:r>
              <a:rPr lang="uk-UA" sz="2000" dirty="0"/>
              <a:t>США</a:t>
            </a:r>
            <a:r>
              <a:rPr lang="en-US" sz="2000" dirty="0"/>
              <a:t> </a:t>
            </a:r>
            <a:r>
              <a:rPr lang="uk-UA" sz="2000" dirty="0"/>
              <a:t>(друга половина </a:t>
            </a:r>
            <a:r>
              <a:rPr lang="en-US" sz="2000" dirty="0"/>
              <a:t>XX</a:t>
            </a:r>
            <a:r>
              <a:rPr lang="uk-UA" sz="2000" dirty="0"/>
              <a:t> - початок </a:t>
            </a:r>
            <a:r>
              <a:rPr lang="en-US" sz="2000" dirty="0"/>
              <a:t>XXI</a:t>
            </a:r>
            <a:r>
              <a:rPr lang="uk-UA" sz="2000" dirty="0"/>
              <a:t> століття</a:t>
            </a:r>
            <a:r>
              <a:rPr lang="uk-UA" sz="2000" dirty="0" smtClean="0"/>
              <a:t>).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7. </a:t>
            </a:r>
            <a:r>
              <a:rPr lang="uk-UA" sz="2000" b="1" dirty="0"/>
              <a:t>Терьохіна Н.О. </a:t>
            </a:r>
            <a:r>
              <a:rPr lang="uk-UA" sz="2000" dirty="0" smtClean="0"/>
              <a:t>(</a:t>
            </a:r>
            <a:r>
              <a:rPr lang="uk-UA" sz="2000" dirty="0"/>
              <a:t>2015</a:t>
            </a:r>
            <a:r>
              <a:rPr lang="uk-UA" sz="2000" dirty="0" smtClean="0"/>
              <a:t>) О</a:t>
            </a:r>
            <a:r>
              <a:rPr lang="ru-RU" sz="2000" dirty="0" err="1"/>
              <a:t>рганізаційно-педагогічні</a:t>
            </a:r>
            <a:r>
              <a:rPr lang="ru-RU" sz="2000" dirty="0"/>
              <a:t> засади </a:t>
            </a:r>
            <a:r>
              <a:rPr lang="ru-RU" sz="2000" dirty="0" err="1"/>
              <a:t>розвитку</a:t>
            </a:r>
            <a:r>
              <a:rPr lang="ru-RU" sz="2000" dirty="0"/>
              <a:t> </a:t>
            </a:r>
            <a:r>
              <a:rPr lang="ru-RU" sz="2000" dirty="0" err="1"/>
              <a:t>неформальної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</a:t>
            </a:r>
            <a:r>
              <a:rPr lang="ru-RU" sz="2000" dirty="0" err="1"/>
              <a:t>дорослих</a:t>
            </a:r>
            <a:r>
              <a:rPr lang="ru-RU" sz="2000" dirty="0"/>
              <a:t> у США (</a:t>
            </a:r>
            <a:r>
              <a:rPr lang="ru-RU" sz="2000" dirty="0" err="1"/>
              <a:t>остання</a:t>
            </a:r>
            <a:r>
              <a:rPr lang="ru-RU" sz="2000" dirty="0"/>
              <a:t> </a:t>
            </a:r>
            <a:r>
              <a:rPr lang="ru-RU" sz="2000" dirty="0" err="1"/>
              <a:t>чверть</a:t>
            </a:r>
            <a:r>
              <a:rPr lang="ru-RU" sz="2000" dirty="0"/>
              <a:t> </a:t>
            </a:r>
            <a:r>
              <a:rPr lang="en-US" sz="2000" dirty="0"/>
              <a:t>XX</a:t>
            </a:r>
            <a:r>
              <a:rPr lang="ru-RU" sz="2000" dirty="0"/>
              <a:t> - початок </a:t>
            </a:r>
            <a:r>
              <a:rPr lang="en-US" sz="2000" dirty="0"/>
              <a:t>XXI</a:t>
            </a:r>
            <a:r>
              <a:rPr lang="ru-RU" sz="2000" dirty="0"/>
              <a:t> </a:t>
            </a:r>
            <a:r>
              <a:rPr lang="ru-RU" sz="2000" dirty="0" err="1" smtClean="0"/>
              <a:t>століття</a:t>
            </a:r>
            <a:r>
              <a:rPr lang="uk-UA" sz="2000" dirty="0" smtClean="0"/>
              <a:t>).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8. </a:t>
            </a:r>
            <a:r>
              <a:rPr lang="uk-UA" sz="2000" b="1" dirty="0" err="1"/>
              <a:t>Чугай</a:t>
            </a:r>
            <a:r>
              <a:rPr lang="uk-UA" sz="2000" b="1" dirty="0"/>
              <a:t> О.Ю</a:t>
            </a:r>
            <a:r>
              <a:rPr lang="uk-UA" sz="2000" b="1" dirty="0" smtClean="0"/>
              <a:t>. </a:t>
            </a:r>
            <a:r>
              <a:rPr lang="uk-UA" sz="2000" dirty="0" smtClean="0"/>
              <a:t>(</a:t>
            </a:r>
            <a:r>
              <a:rPr lang="uk-UA" sz="2000" dirty="0"/>
              <a:t>2016</a:t>
            </a:r>
            <a:r>
              <a:rPr lang="uk-UA" sz="2000" dirty="0" smtClean="0"/>
              <a:t>) </a:t>
            </a:r>
            <a:r>
              <a:rPr lang="uk-UA" sz="2000" dirty="0"/>
              <a:t>Професійна підготовка педагогічного персоналу для системи освіти </a:t>
            </a:r>
            <a:r>
              <a:rPr lang="uk-UA" sz="2000" dirty="0" smtClean="0"/>
              <a:t>дорослих </a:t>
            </a:r>
            <a:r>
              <a:rPr lang="uk-UA" sz="2000" dirty="0"/>
              <a:t>у </a:t>
            </a:r>
            <a:r>
              <a:rPr lang="uk-UA" sz="2000" dirty="0" smtClean="0"/>
              <a:t>США.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9. </a:t>
            </a:r>
            <a:r>
              <a:rPr lang="uk-UA" sz="2000" b="1" dirty="0" err="1"/>
              <a:t>Годлевська</a:t>
            </a:r>
            <a:r>
              <a:rPr lang="uk-UA" sz="2000" b="1" dirty="0"/>
              <a:t> К.М. </a:t>
            </a:r>
            <a:r>
              <a:rPr lang="uk-UA" sz="2000" dirty="0" smtClean="0"/>
              <a:t>(</a:t>
            </a:r>
            <a:r>
              <a:rPr lang="uk-UA" sz="2000" dirty="0"/>
              <a:t>2017</a:t>
            </a:r>
            <a:r>
              <a:rPr lang="uk-UA" sz="2000" dirty="0" smtClean="0"/>
              <a:t>) Професійна </a:t>
            </a:r>
            <a:r>
              <a:rPr lang="uk-UA" sz="2000" dirty="0"/>
              <a:t>підготовка вчителів початкових класів в </a:t>
            </a:r>
            <a:r>
              <a:rPr lang="uk-UA" sz="2000" dirty="0" smtClean="0"/>
              <a:t>університетах Угорщини.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10. </a:t>
            </a:r>
            <a:r>
              <a:rPr lang="uk-UA" sz="2000" b="1" dirty="0" err="1"/>
              <a:t>Литовченко</a:t>
            </a:r>
            <a:r>
              <a:rPr lang="uk-UA" sz="2000" b="1" dirty="0"/>
              <a:t> І.М. </a:t>
            </a:r>
            <a:r>
              <a:rPr lang="uk-UA" sz="2000" dirty="0" smtClean="0"/>
              <a:t>(</a:t>
            </a:r>
            <a:r>
              <a:rPr lang="uk-UA" sz="2000" dirty="0"/>
              <a:t>2018</a:t>
            </a:r>
            <a:r>
              <a:rPr lang="uk-UA" sz="2000" dirty="0" smtClean="0"/>
              <a:t>) Теорія </a:t>
            </a:r>
            <a:r>
              <a:rPr lang="uk-UA" sz="2000" dirty="0"/>
              <a:t>і практика корпоративної освіти у Сполучених Штатах </a:t>
            </a:r>
            <a:r>
              <a:rPr lang="uk-UA" sz="2000" dirty="0" smtClean="0"/>
              <a:t>Америки.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723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2400" b="1" dirty="0"/>
              <a:t>ЗАХИЩЕНІ </a:t>
            </a:r>
            <a:r>
              <a:rPr lang="uk-UA" sz="2400" b="1" dirty="0" smtClean="0"/>
              <a:t>ТА ВИКОНУВАНІ ДИСЕРТАЦІЙНІ </a:t>
            </a:r>
            <a:r>
              <a:rPr lang="uk-UA" sz="2400" b="1" dirty="0"/>
              <a:t>РОБОТИ ЧЛЕНІВ НАУКОВОЇ ШКОЛИ </a:t>
            </a:r>
            <a:r>
              <a:rPr lang="uk-UA" sz="2400" b="1" dirty="0" smtClean="0"/>
              <a:t>(</a:t>
            </a:r>
            <a:r>
              <a:rPr lang="uk-UA" sz="2400" b="1" dirty="0"/>
              <a:t>науковий керівник/консультант – </a:t>
            </a:r>
            <a:r>
              <a:rPr lang="uk-UA" sz="2400" b="1" dirty="0" err="1"/>
              <a:t>д.п.н</a:t>
            </a:r>
            <a:r>
              <a:rPr lang="uk-UA" sz="2400" b="1" dirty="0" smtClean="0"/>
              <a:t>., доц. </a:t>
            </a:r>
            <a:r>
              <a:rPr lang="uk-UA" sz="2400" b="1" dirty="0" err="1" smtClean="0"/>
              <a:t>Бойченко</a:t>
            </a:r>
            <a:r>
              <a:rPr lang="uk-UA" sz="2400" b="1" dirty="0" smtClean="0"/>
              <a:t> М.А.)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424936" cy="4525963"/>
          </a:xfrm>
        </p:spPr>
        <p:txBody>
          <a:bodyPr>
            <a:normAutofit lnSpcReduction="10000"/>
          </a:bodyPr>
          <a:lstStyle/>
          <a:p>
            <a:r>
              <a:rPr lang="ru-RU" sz="2000" b="1" dirty="0" err="1"/>
              <a:t>Вознюк</a:t>
            </a:r>
            <a:r>
              <a:rPr lang="ru-RU" sz="2000" b="1" dirty="0"/>
              <a:t> В. В. </a:t>
            </a:r>
            <a:r>
              <a:rPr lang="ru-RU" sz="2000" dirty="0" smtClean="0"/>
              <a:t>(2015) </a:t>
            </a:r>
            <a:r>
              <a:rPr lang="ru-RU" sz="2000" dirty="0" err="1" smtClean="0"/>
              <a:t>Організаційно-педагогічні</a:t>
            </a:r>
            <a:r>
              <a:rPr lang="ru-RU" sz="2000" dirty="0" smtClean="0"/>
              <a:t> засади </a:t>
            </a:r>
            <a:r>
              <a:rPr lang="ru-RU" sz="2000" dirty="0" err="1" smtClean="0"/>
              <a:t>інтеграції</a:t>
            </a:r>
            <a:r>
              <a:rPr lang="ru-RU" sz="2000" dirty="0" smtClean="0"/>
              <a:t> </a:t>
            </a:r>
            <a:r>
              <a:rPr lang="ru-RU" sz="2000" dirty="0" err="1" smtClean="0"/>
              <a:t>соціальних</a:t>
            </a:r>
            <a:r>
              <a:rPr lang="ru-RU" sz="2000" dirty="0" smtClean="0"/>
              <a:t> та </a:t>
            </a:r>
            <a:r>
              <a:rPr lang="ru-RU" sz="2000" dirty="0" err="1" smtClean="0"/>
              <a:t>освітніх</a:t>
            </a:r>
            <a:r>
              <a:rPr lang="ru-RU" sz="2000" dirty="0" smtClean="0"/>
              <a:t> </a:t>
            </a:r>
            <a:r>
              <a:rPr lang="ru-RU" sz="2000" dirty="0" err="1" smtClean="0"/>
              <a:t>послуг</a:t>
            </a:r>
            <a:r>
              <a:rPr lang="ru-RU" sz="2000" dirty="0" smtClean="0"/>
              <a:t> у </a:t>
            </a:r>
            <a:r>
              <a:rPr lang="ru-RU" sz="2000" dirty="0" err="1" smtClean="0"/>
              <a:t>розширених</a:t>
            </a:r>
            <a:r>
              <a:rPr lang="ru-RU" sz="2000" dirty="0" smtClean="0"/>
              <a:t> школах </a:t>
            </a:r>
            <a:r>
              <a:rPr lang="ru-RU" sz="2000" dirty="0" err="1" smtClean="0"/>
              <a:t>Великої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Британії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r>
              <a:rPr lang="ru-RU" sz="2000" b="1" dirty="0" err="1"/>
              <a:t>Чуричканич</a:t>
            </a:r>
            <a:r>
              <a:rPr lang="ru-RU" sz="2000" b="1" dirty="0"/>
              <a:t> І. Е</a:t>
            </a:r>
            <a:r>
              <a:rPr lang="ru-RU" sz="2000" b="1" dirty="0" smtClean="0"/>
              <a:t>. </a:t>
            </a:r>
            <a:r>
              <a:rPr lang="ru-RU" sz="2000" dirty="0" smtClean="0"/>
              <a:t>(2020) </a:t>
            </a:r>
            <a:r>
              <a:rPr lang="ru-RU" sz="2000" dirty="0" err="1" smtClean="0"/>
              <a:t>Розвиток</a:t>
            </a:r>
            <a:r>
              <a:rPr lang="ru-RU" sz="2000" dirty="0" smtClean="0"/>
              <a:t> </a:t>
            </a:r>
            <a:r>
              <a:rPr lang="ru-RU" sz="2000" dirty="0" err="1"/>
              <a:t>теорії</a:t>
            </a:r>
            <a:r>
              <a:rPr lang="ru-RU" sz="2000" dirty="0"/>
              <a:t> </a:t>
            </a:r>
            <a:r>
              <a:rPr lang="ru-RU" sz="2000" dirty="0" err="1"/>
              <a:t>когнітивної</a:t>
            </a:r>
            <a:r>
              <a:rPr lang="ru-RU" sz="2000" dirty="0"/>
              <a:t> </a:t>
            </a:r>
            <a:r>
              <a:rPr lang="ru-RU" sz="2000" dirty="0" err="1"/>
              <a:t>візуалізації</a:t>
            </a:r>
            <a:r>
              <a:rPr lang="ru-RU" sz="2000" dirty="0"/>
              <a:t> в </a:t>
            </a:r>
            <a:r>
              <a:rPr lang="ru-RU" sz="2000" dirty="0" err="1"/>
              <a:t>педагогічній</a:t>
            </a:r>
            <a:r>
              <a:rPr lang="ru-RU" sz="2000" dirty="0"/>
              <a:t> </a:t>
            </a:r>
            <a:r>
              <a:rPr lang="ru-RU" sz="2000" dirty="0" err="1"/>
              <a:t>думці</a:t>
            </a:r>
            <a:r>
              <a:rPr lang="ru-RU" sz="2000" dirty="0"/>
              <a:t> </a:t>
            </a:r>
            <a:r>
              <a:rPr lang="ru-RU" sz="2000" dirty="0" err="1"/>
              <a:t>Великої</a:t>
            </a:r>
            <a:r>
              <a:rPr lang="ru-RU" sz="2000" dirty="0"/>
              <a:t> </a:t>
            </a:r>
            <a:r>
              <a:rPr lang="ru-RU" sz="2000" dirty="0" err="1"/>
              <a:t>Британії</a:t>
            </a:r>
            <a:r>
              <a:rPr lang="ru-RU" sz="2000" dirty="0"/>
              <a:t> та США (друга половина ХХ – початок ХХІ </a:t>
            </a:r>
            <a:r>
              <a:rPr lang="ru-RU" sz="2000" dirty="0" err="1"/>
              <a:t>століття</a:t>
            </a:r>
            <a:r>
              <a:rPr lang="ru-RU" sz="2000" dirty="0" smtClean="0"/>
              <a:t>).</a:t>
            </a:r>
            <a:endParaRPr lang="ru-RU" sz="2000" dirty="0"/>
          </a:p>
          <a:p>
            <a:r>
              <a:rPr lang="ru-RU" sz="2000" b="1" dirty="0"/>
              <a:t>Коханова Н.Ю.</a:t>
            </a:r>
            <a:r>
              <a:rPr lang="ru-RU" sz="2000" dirty="0"/>
              <a:t> </a:t>
            </a:r>
            <a:r>
              <a:rPr lang="ru-RU" sz="2000" dirty="0" err="1"/>
              <a:t>Організаційно-педагогічні</a:t>
            </a:r>
            <a:r>
              <a:rPr lang="ru-RU" sz="2000" dirty="0"/>
              <a:t> засади </a:t>
            </a:r>
            <a:r>
              <a:rPr lang="ru-RU" sz="2000" dirty="0" err="1"/>
              <a:t>навчання</a:t>
            </a:r>
            <a:r>
              <a:rPr lang="ru-RU" sz="2000" dirty="0"/>
              <a:t> </a:t>
            </a:r>
            <a:r>
              <a:rPr lang="ru-RU" sz="2000" dirty="0" err="1"/>
              <a:t>англійської</a:t>
            </a:r>
            <a:r>
              <a:rPr lang="ru-RU" sz="2000" dirty="0"/>
              <a:t> </a:t>
            </a:r>
            <a:r>
              <a:rPr lang="ru-RU" sz="2000" dirty="0" err="1"/>
              <a:t>мови</a:t>
            </a:r>
            <a:r>
              <a:rPr lang="ru-RU" sz="2000" dirty="0"/>
              <a:t> </a:t>
            </a:r>
            <a:r>
              <a:rPr lang="ru-RU" sz="2000" dirty="0" err="1"/>
              <a:t>учнів</a:t>
            </a:r>
            <a:r>
              <a:rPr lang="ru-RU" sz="2000" dirty="0"/>
              <a:t> у </a:t>
            </a:r>
            <a:r>
              <a:rPr lang="ru-RU" sz="2000" dirty="0" err="1"/>
              <a:t>початкових</a:t>
            </a:r>
            <a:r>
              <a:rPr lang="ru-RU" sz="2000" dirty="0"/>
              <a:t> школах </a:t>
            </a:r>
            <a:r>
              <a:rPr lang="ru-RU" sz="2000" dirty="0" err="1"/>
              <a:t>Польщі</a:t>
            </a:r>
            <a:r>
              <a:rPr lang="ru-RU" sz="2000" dirty="0"/>
              <a:t>. </a:t>
            </a:r>
          </a:p>
          <a:p>
            <a:r>
              <a:rPr lang="ru-RU" sz="2000" b="1" dirty="0" err="1"/>
              <a:t>Карпусь</a:t>
            </a:r>
            <a:r>
              <a:rPr lang="ru-RU" sz="2000" b="1" dirty="0"/>
              <a:t> О.С.</a:t>
            </a:r>
            <a:r>
              <a:rPr lang="ru-RU" sz="2000" dirty="0"/>
              <a:t> </a:t>
            </a:r>
            <a:r>
              <a:rPr lang="ru-RU" sz="2000" dirty="0" err="1"/>
              <a:t>Організаційно-педагогічні</a:t>
            </a:r>
            <a:r>
              <a:rPr lang="ru-RU" sz="2000" dirty="0"/>
              <a:t> засади </a:t>
            </a:r>
            <a:r>
              <a:rPr lang="ru-RU" sz="2000" dirty="0" err="1"/>
              <a:t>здоров’язбережувального</a:t>
            </a:r>
            <a:r>
              <a:rPr lang="ru-RU" sz="2000" dirty="0"/>
              <a:t> </a:t>
            </a:r>
            <a:r>
              <a:rPr lang="ru-RU" sz="2000" dirty="0" err="1"/>
              <a:t>виховання</a:t>
            </a:r>
            <a:r>
              <a:rPr lang="ru-RU" sz="2000" dirty="0"/>
              <a:t> </a:t>
            </a:r>
            <a:r>
              <a:rPr lang="ru-RU" sz="2000" dirty="0" err="1"/>
              <a:t>учнів</a:t>
            </a:r>
            <a:r>
              <a:rPr lang="ru-RU" sz="2000" dirty="0"/>
              <a:t> у </a:t>
            </a:r>
            <a:r>
              <a:rPr lang="ru-RU" sz="2000" dirty="0" err="1"/>
              <a:t>загальноосвітніх</a:t>
            </a:r>
            <a:r>
              <a:rPr lang="ru-RU" sz="2000" dirty="0"/>
              <a:t> школах </a:t>
            </a:r>
            <a:r>
              <a:rPr lang="ru-RU" sz="2000" dirty="0" err="1"/>
              <a:t>Фінляндії</a:t>
            </a:r>
            <a:r>
              <a:rPr lang="ru-RU" sz="2000" dirty="0"/>
              <a:t>. </a:t>
            </a:r>
          </a:p>
          <a:p>
            <a:r>
              <a:rPr lang="ru-RU" sz="2000" b="1" dirty="0" err="1"/>
              <a:t>Пахотіна</a:t>
            </a:r>
            <a:r>
              <a:rPr lang="ru-RU" sz="2000" b="1" dirty="0"/>
              <a:t> Т.Г.</a:t>
            </a:r>
            <a:r>
              <a:rPr lang="ru-RU" sz="2000" dirty="0"/>
              <a:t> </a:t>
            </a:r>
            <a:r>
              <a:rPr lang="ru-RU" sz="2000" dirty="0" err="1"/>
              <a:t>Організаційно-педагогічні</a:t>
            </a:r>
            <a:r>
              <a:rPr lang="ru-RU" sz="2000" dirty="0"/>
              <a:t> засади </a:t>
            </a:r>
            <a:r>
              <a:rPr lang="ru-RU" sz="2000" dirty="0" err="1"/>
              <a:t>патріотичного</a:t>
            </a:r>
            <a:r>
              <a:rPr lang="ru-RU" sz="2000" dirty="0"/>
              <a:t> </a:t>
            </a:r>
            <a:r>
              <a:rPr lang="ru-RU" sz="2000" dirty="0" err="1"/>
              <a:t>виховання</a:t>
            </a:r>
            <a:r>
              <a:rPr lang="ru-RU" sz="2000" dirty="0"/>
              <a:t> </a:t>
            </a:r>
            <a:r>
              <a:rPr lang="ru-RU" sz="2000" dirty="0" err="1"/>
              <a:t>школярів</a:t>
            </a:r>
            <a:r>
              <a:rPr lang="ru-RU" sz="2000" dirty="0"/>
              <a:t> у </a:t>
            </a:r>
            <a:r>
              <a:rPr lang="ru-RU" sz="2000" dirty="0" err="1"/>
              <a:t>Республіці</a:t>
            </a:r>
            <a:r>
              <a:rPr lang="ru-RU" sz="2000" dirty="0"/>
              <a:t> </a:t>
            </a:r>
            <a:r>
              <a:rPr lang="ru-RU" sz="2000" dirty="0" err="1"/>
              <a:t>Польща</a:t>
            </a:r>
            <a:r>
              <a:rPr lang="ru-RU" sz="2000" dirty="0"/>
              <a:t>.</a:t>
            </a:r>
          </a:p>
          <a:p>
            <a:r>
              <a:rPr lang="ru-RU" sz="2000" b="1" dirty="0" err="1" smtClean="0"/>
              <a:t>Куліченко</a:t>
            </a:r>
            <a:r>
              <a:rPr lang="ru-RU" sz="2000" b="1" dirty="0" smtClean="0"/>
              <a:t> </a:t>
            </a:r>
            <a:r>
              <a:rPr lang="ru-RU" sz="2000" b="1" dirty="0"/>
              <a:t>А. К.</a:t>
            </a:r>
            <a:r>
              <a:rPr lang="ru-RU" sz="2000" dirty="0"/>
              <a:t> </a:t>
            </a:r>
            <a:r>
              <a:rPr lang="ru-RU" sz="2000" dirty="0" err="1"/>
              <a:t>Теоретичні</a:t>
            </a:r>
            <a:r>
              <a:rPr lang="ru-RU" sz="2000" dirty="0"/>
              <a:t> та </a:t>
            </a:r>
            <a:r>
              <a:rPr lang="ru-RU" sz="2000" dirty="0" err="1"/>
              <a:t>методичні</a:t>
            </a:r>
            <a:r>
              <a:rPr lang="ru-RU" sz="2000" dirty="0"/>
              <a:t> засади </a:t>
            </a:r>
            <a:r>
              <a:rPr lang="ru-RU" sz="2000" dirty="0" err="1"/>
              <a:t>інноваційної</a:t>
            </a:r>
            <a:r>
              <a:rPr lang="ru-RU" sz="2000" dirty="0"/>
              <a:t> </a:t>
            </a:r>
            <a:r>
              <a:rPr lang="ru-RU" sz="2000" dirty="0" err="1"/>
              <a:t>діяльності</a:t>
            </a:r>
            <a:r>
              <a:rPr lang="ru-RU" sz="2000" dirty="0"/>
              <a:t> </a:t>
            </a:r>
            <a:r>
              <a:rPr lang="ru-RU" sz="2000" dirty="0" err="1"/>
              <a:t>медичних</a:t>
            </a:r>
            <a:r>
              <a:rPr lang="ru-RU" sz="2000" dirty="0"/>
              <a:t> </a:t>
            </a:r>
            <a:r>
              <a:rPr lang="ru-RU" sz="2000" dirty="0" err="1"/>
              <a:t>коледжів</a:t>
            </a:r>
            <a:r>
              <a:rPr lang="ru-RU" sz="2000" dirty="0"/>
              <a:t> </a:t>
            </a:r>
            <a:r>
              <a:rPr lang="ru-RU" sz="2000" dirty="0" err="1"/>
              <a:t>університетів</a:t>
            </a:r>
            <a:r>
              <a:rPr lang="ru-RU" sz="2000" dirty="0"/>
              <a:t> </a:t>
            </a:r>
            <a:r>
              <a:rPr lang="ru-RU" sz="2000" cap="all" dirty="0"/>
              <a:t>США.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9037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143000"/>
          </a:xfrm>
        </p:spPr>
        <p:txBody>
          <a:bodyPr/>
          <a:lstStyle/>
          <a:p>
            <a:r>
              <a:rPr lang="uk-UA" dirty="0" smtClean="0"/>
              <a:t>ДЯКУЮ ЗА УВАГУ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8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1273</Words>
  <Application>Microsoft Office PowerPoint</Application>
  <PresentationFormat>Экран (4:3)</PresentationFormat>
  <Paragraphs>111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</vt:lpstr>
      <vt:lpstr>ХРОНОЛОГІЯ СТАНОВЛЕННЯ НАУКОВОЇ ШКОЛИ </vt:lpstr>
      <vt:lpstr>НАПРЯМИ  ПОРІВНЯЛЬНО-ПЕДАГОГІЧНИХ ДОСЛІДЖЕНЬ (проблемний підхід)</vt:lpstr>
      <vt:lpstr>НАПРЯМИ  ПОРІВНЯЛЬНО-ПЕДАГОГІЧНИХ ДОСЛІДЖЕНЬ (країнознавчий підхід)</vt:lpstr>
      <vt:lpstr>НАПРЯМИ  ЄВРОПОЗНАВЧИХ  ПОРІВНЯЛЬНО-ПЕДАГОГІЧНИХ ДОСЛІДЖЕНЬ </vt:lpstr>
      <vt:lpstr>НАПРЯМИ (ГІЛКИ)  НАУКОВІ ШКОЛИ З ПЕДАГОГІЧНОЇ КОМПАРАТИВІСТИКИ  У  СУМДПУ ІМЕНІ А.С. МАКАРЕНКА</vt:lpstr>
      <vt:lpstr>ПРОТЯГОМ 2019 р. ВІДБУЛИСЯ ЗАХИСТИ ДИСЕРТАЦІЙНИХ РОБІТ ЧЛЕНІВ НАУКОВОЇ ШКОЛИ ПЕДАГОГІЧНОЇ КОМПАРАТИВІСТИКИ:</vt:lpstr>
      <vt:lpstr>ПРОТЯГОМ 2020 р. ВІДБУЛИСЯ ЗАХИСТИ ДИСЕРТАЦІЙНИХ РОБІТ ЧЛЕНІВ НАУКОВОЇ ШКОЛИ ПЕДАГОГІЧНОЇ КОМПАРАТИВІСТИКИ:</vt:lpstr>
      <vt:lpstr>Продовжується робота над дисертаційними роботами з порівняльної педагогіки</vt:lpstr>
      <vt:lpstr>ГРАНТОВА  ДІЯЛЬНІСТЬ,  АКАДЕМІЧНА ТА ПРОФЕСІЙНА МОБІЛЬНІСТЬ  ПРЕДСТАВНИКІВ НАУКОВОЇ ШКОЛИ ПЕДАГОГІЧНОЇ КОМПАРАТИВІСТИКИ</vt:lpstr>
      <vt:lpstr>ТЕНДЕНЦІЇ РОЗВИТКУ ПРОБЛЕМАТИКИ ДОСЛІДЖЕНЬ НАУКОВОЇ ШКОЛИ ПЕДАГОГІЧНОЇ КОМПАРАТИВІСТИКИ В СумДПУ</vt:lpstr>
      <vt:lpstr>ЗАХИЩЕНІ ДИСЕРТАЦІЙНІ РОБОТИ ЧЛЕНІВ НАУКОВОЇ ШКОЛИ ПЕДАГОГІЧНОЇ КОМПАРАТИВІСТИКИ   проф. А.А. СБРУЄВОЇ</vt:lpstr>
      <vt:lpstr>ЗАХИЩЕНІ ДИСЕРТАЦІЙНІ РОБОТИ ЧЛЕНІВ НАУКОВОЇ ШКОЛИ  (науковий керівник/консультант – д.п.н., проф. А.А. СБРУЄВА)</vt:lpstr>
      <vt:lpstr>ЗАХИЩЕНІ ДИСЕРТАЦІЙНІ РОБОТИ ЧЛЕНІВ НАУКОВОЇ ШКОЛИ  (науковий керівник/консультант – д.п.н., проф. О.І.Огієнко)</vt:lpstr>
      <vt:lpstr>ЗАХИЩЕНІ ТА ВИКОНУВАНІ ДИСЕРТАЦІЙНІ РОБОТИ ЧЛЕНІВ НАУКОВОЇ ШКОЛИ (науковий керівник/консультант – д.п.н., доц. Бойченко М.А.)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 95-річчя від дня народження  Сумського державного педагогічного університету  імені А.С. Макаренка  Сбруєва А.А. д. пед. н., проф.,  завідувач кафедри педагогіки</dc:title>
  <dc:creator>Пользователь Windows</dc:creator>
  <cp:lastModifiedBy>User</cp:lastModifiedBy>
  <cp:revision>71</cp:revision>
  <dcterms:created xsi:type="dcterms:W3CDTF">2019-03-26T12:16:11Z</dcterms:created>
  <dcterms:modified xsi:type="dcterms:W3CDTF">2020-10-21T05:36:58Z</dcterms:modified>
</cp:coreProperties>
</file>