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35" r:id="rId1"/>
    <p:sldMasterId id="2147483936" r:id="rId2"/>
    <p:sldMasterId id="2147483971" r:id="rId3"/>
  </p:sldMasterIdLst>
  <p:notesMasterIdLst>
    <p:notesMasterId r:id="rId31"/>
  </p:notesMasterIdLst>
  <p:sldIdLst>
    <p:sldId id="256" r:id="rId4"/>
    <p:sldId id="296" r:id="rId5"/>
    <p:sldId id="332" r:id="rId6"/>
    <p:sldId id="333" r:id="rId7"/>
    <p:sldId id="334" r:id="rId8"/>
    <p:sldId id="357" r:id="rId9"/>
    <p:sldId id="358" r:id="rId10"/>
    <p:sldId id="367" r:id="rId11"/>
    <p:sldId id="368" r:id="rId12"/>
    <p:sldId id="335" r:id="rId13"/>
    <p:sldId id="359" r:id="rId14"/>
    <p:sldId id="360" r:id="rId15"/>
    <p:sldId id="361" r:id="rId16"/>
    <p:sldId id="337" r:id="rId17"/>
    <p:sldId id="362" r:id="rId18"/>
    <p:sldId id="370" r:id="rId19"/>
    <p:sldId id="339" r:id="rId20"/>
    <p:sldId id="354" r:id="rId21"/>
    <p:sldId id="363" r:id="rId22"/>
    <p:sldId id="364" r:id="rId23"/>
    <p:sldId id="340" r:id="rId24"/>
    <p:sldId id="365" r:id="rId25"/>
    <p:sldId id="345" r:id="rId26"/>
    <p:sldId id="347" r:id="rId27"/>
    <p:sldId id="348" r:id="rId28"/>
    <p:sldId id="349" r:id="rId29"/>
    <p:sldId id="369" r:id="rId30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8" autoAdjust="0"/>
  </p:normalViewPr>
  <p:slideViewPr>
    <p:cSldViewPr>
      <p:cViewPr>
        <p:scale>
          <a:sx n="73" d="100"/>
          <a:sy n="73" d="100"/>
        </p:scale>
        <p:origin x="-418" y="-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74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48E98BAF-6E56-4E5B-8569-CBC1EF873E32}" type="datetimeFigureOut">
              <a:rPr lang="ru-RU"/>
              <a:pPr>
                <a:defRPr/>
              </a:pPr>
              <a:t>06.07.2021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54094B3E-258E-4B8D-A555-76A03DBBBA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80898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E464E3-1D25-4DDC-A184-77962950D685}" type="datetime1">
              <a:rPr lang="ru-RU"/>
              <a:pPr>
                <a:defRPr/>
              </a:pPr>
              <a:t>06.07.2021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http://apitu.org.ua</a:t>
            </a: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C5C79C-1D13-43B9-8679-D9202BA722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4978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DB9475-9750-4D10-93D7-FB95B493D38B}" type="datetime1">
              <a:rPr lang="ru-RU"/>
              <a:pPr>
                <a:defRPr/>
              </a:pPr>
              <a:t>06.07.2021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http://apitu.org.ua</a:t>
            </a: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6A390B-EDFC-490F-9438-65318E1D62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3795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44583-5E2C-4B10-BCDF-0C7EAEC4C23A}" type="datetime1">
              <a:rPr lang="ru-RU"/>
              <a:pPr>
                <a:defRPr/>
              </a:pPr>
              <a:t>06.07.2021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http://apitu.org.ua</a:t>
            </a: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395D2-1065-4040-82E3-ACE4A6768E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170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873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873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3C08B7-A400-469B-A3E6-C4DB398A4687}" type="datetime1">
              <a:rPr lang="ru-RU"/>
              <a:pPr>
                <a:defRPr/>
              </a:pPr>
              <a:t>06.07.2021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http://apitu.org.ua</a:t>
            </a: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EFFB37-9BA6-4FA1-8F85-C5DCA93055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1226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D7AAE6-B18F-4090-A401-47E95C362202}" type="datetime1">
              <a:rPr lang="ru-RU"/>
              <a:pPr>
                <a:defRPr/>
              </a:pPr>
              <a:t>06.07.2021</a:t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http://apitu.org.ua</a:t>
            </a: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AD478A-CEA6-4996-9995-CDA352F614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0632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E2F40F-6FA7-41B6-AF18-2D8B74EF690B}" type="datetime1">
              <a:rPr lang="ru-RU"/>
              <a:pPr>
                <a:defRPr/>
              </a:pPr>
              <a:t>06.07.2021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http://apitu.org.ua</a:t>
            </a: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C7F93F-38B9-4751-A49E-E4A970A352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119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FE7931-C077-465B-9595-D0B8F1A70073}" type="datetime1">
              <a:rPr lang="ru-RU"/>
              <a:pPr>
                <a:defRPr/>
              </a:pPr>
              <a:t>06.07.2021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http://apitu.org.ua</a:t>
            </a: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7E7AF0-D885-4559-A75F-0B10154642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2354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B9126-BC29-4D1C-B44F-6988E62AB8DE}" type="datetime1">
              <a:rPr lang="ru-RU"/>
              <a:pPr>
                <a:defRPr/>
              </a:pPr>
              <a:t>06.07.2021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http://apitu.org.ua</a:t>
            </a: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BB24FD-F83E-45B7-B20C-9D166DA65A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6016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A1D58F-B2E6-4278-8D8F-BAEC7F78D631}" type="datetime1">
              <a:rPr lang="ru-RU"/>
              <a:pPr>
                <a:defRPr/>
              </a:pPr>
              <a:t>06.07.2021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http://apitu.org.ua</a:t>
            </a: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DFD8DD-70B0-4334-AC26-8C82F682B1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6946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49FD0F-3E06-44B0-97F9-D942B870A703}" type="datetime1">
              <a:rPr lang="ru-RU"/>
              <a:pPr>
                <a:defRPr/>
              </a:pPr>
              <a:t>06.07.2021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http://apitu.org.ua</a:t>
            </a: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071C81-08CC-4645-BCE2-15D0B2F550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8785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057900" y="274638"/>
            <a:ext cx="1866900" cy="619918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5448300" cy="619918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0C477-8E13-41BA-AE56-C33CD155BABE}" type="datetime1">
              <a:rPr lang="ru-RU"/>
              <a:pPr>
                <a:defRPr/>
              </a:pPr>
              <a:t>06.07.2021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http://apitu.org.ua</a:t>
            </a: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5FF4CD-3D91-4960-8275-736746E506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55693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64B7B3-7E3B-41D2-8FCE-9A26AC7EBF44}" type="datetime1">
              <a:rPr lang="ru-RU"/>
              <a:pPr>
                <a:defRPr/>
              </a:pPr>
              <a:t>06.07.2021</a:t>
            </a:fld>
            <a:endParaRPr lang="ru-RU"/>
          </a:p>
        </p:txBody>
      </p:sp>
      <p:sp>
        <p:nvSpPr>
          <p:cNvPr id="5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http://apitu.org.ua</a:t>
            </a:r>
            <a:endParaRPr lang="ru-RU"/>
          </a:p>
        </p:txBody>
      </p:sp>
      <p:sp>
        <p:nvSpPr>
          <p:cNvPr id="6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2261B5-53C9-485C-8332-6FB55915B3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73705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09CF74-7B4A-41FC-B0A8-50F1A8369041}" type="datetime1">
              <a:rPr lang="ru-RU"/>
              <a:pPr>
                <a:defRPr/>
              </a:pPr>
              <a:t>06.07.2021</a:t>
            </a:fld>
            <a:endParaRPr lang="ru-RU"/>
          </a:p>
        </p:txBody>
      </p:sp>
      <p:sp>
        <p:nvSpPr>
          <p:cNvPr id="5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http://apitu.org.ua</a:t>
            </a:r>
            <a:endParaRPr lang="ru-RU"/>
          </a:p>
        </p:txBody>
      </p:sp>
      <p:sp>
        <p:nvSpPr>
          <p:cNvPr id="6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EC3FEE-04A8-4F12-9485-3BC598F357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61353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E790BC-4A0F-4F8E-A3BB-B1F5624D86BC}" type="datetime1">
              <a:rPr lang="ru-RU"/>
              <a:pPr>
                <a:defRPr/>
              </a:pPr>
              <a:t>06.07.2021</a:t>
            </a:fld>
            <a:endParaRPr lang="ru-RU"/>
          </a:p>
        </p:txBody>
      </p:sp>
      <p:sp>
        <p:nvSpPr>
          <p:cNvPr id="5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http://apitu.org.ua</a:t>
            </a:r>
            <a:endParaRPr lang="ru-RU"/>
          </a:p>
        </p:txBody>
      </p:sp>
      <p:sp>
        <p:nvSpPr>
          <p:cNvPr id="6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B94F66-48A4-4E4C-B1B2-35A245F396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52620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873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873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F89603-A81C-42B0-8ECF-6F0EF4206403}" type="datetime1">
              <a:rPr lang="ru-RU"/>
              <a:pPr>
                <a:defRPr/>
              </a:pPr>
              <a:t>06.07.2021</a:t>
            </a:fld>
            <a:endParaRPr lang="ru-RU"/>
          </a:p>
        </p:txBody>
      </p:sp>
      <p:sp>
        <p:nvSpPr>
          <p:cNvPr id="6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http://apitu.org.ua</a:t>
            </a:r>
            <a:endParaRPr lang="ru-RU"/>
          </a:p>
        </p:txBody>
      </p:sp>
      <p:sp>
        <p:nvSpPr>
          <p:cNvPr id="7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5E3A37-8B46-4CEC-A56E-B4EE9D9F93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94975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16AC56-A1C4-4435-8A6A-7BB54D9BAA7C}" type="datetime1">
              <a:rPr lang="ru-RU"/>
              <a:pPr>
                <a:defRPr/>
              </a:pPr>
              <a:t>06.07.2021</a:t>
            </a:fld>
            <a:endParaRPr lang="ru-RU"/>
          </a:p>
        </p:txBody>
      </p:sp>
      <p:sp>
        <p:nvSpPr>
          <p:cNvPr id="8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http://apitu.org.ua</a:t>
            </a:r>
            <a:endParaRPr lang="ru-RU"/>
          </a:p>
        </p:txBody>
      </p:sp>
      <p:sp>
        <p:nvSpPr>
          <p:cNvPr id="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D56CAC-145B-4956-8E1D-C0281CC651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35383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306F8-2B81-4DAF-B4D2-CB76454F2B1B}" type="datetime1">
              <a:rPr lang="ru-RU"/>
              <a:pPr>
                <a:defRPr/>
              </a:pPr>
              <a:t>06.07.2021</a:t>
            </a:fld>
            <a:endParaRPr lang="ru-RU"/>
          </a:p>
        </p:txBody>
      </p:sp>
      <p:sp>
        <p:nvSpPr>
          <p:cNvPr id="4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http://apitu.org.ua</a:t>
            </a:r>
            <a:endParaRPr lang="ru-RU"/>
          </a:p>
        </p:txBody>
      </p:sp>
      <p:sp>
        <p:nvSpPr>
          <p:cNvPr id="5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96407-54F7-4BDE-9A3A-30C10307EA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0021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47A8D6-8A64-4F96-946B-4A16F9A43B04}" type="datetime1">
              <a:rPr lang="ru-RU"/>
              <a:pPr>
                <a:defRPr/>
              </a:pPr>
              <a:t>06.07.2021</a:t>
            </a:fld>
            <a:endParaRPr lang="ru-RU"/>
          </a:p>
        </p:txBody>
      </p:sp>
      <p:sp>
        <p:nvSpPr>
          <p:cNvPr id="3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http://apitu.org.ua</a:t>
            </a:r>
            <a:endParaRPr lang="ru-RU"/>
          </a:p>
        </p:txBody>
      </p:sp>
      <p:sp>
        <p:nvSpPr>
          <p:cNvPr id="4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208368-B864-4E7B-8B48-1F41275F52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7354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02DE82-5E46-4BF6-8221-57FEA8CEA186}" type="datetime1">
              <a:rPr lang="ru-RU"/>
              <a:pPr>
                <a:defRPr/>
              </a:pPr>
              <a:t>06.07.2021</a:t>
            </a:fld>
            <a:endParaRPr lang="ru-RU"/>
          </a:p>
        </p:txBody>
      </p:sp>
      <p:sp>
        <p:nvSpPr>
          <p:cNvPr id="6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http://apitu.org.ua</a:t>
            </a:r>
            <a:endParaRPr lang="ru-RU"/>
          </a:p>
        </p:txBody>
      </p:sp>
      <p:sp>
        <p:nvSpPr>
          <p:cNvPr id="7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A1F096-17F9-46F7-A73C-E2CC5381E4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91727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10E038-2FC1-4392-B174-7DD57B0FB063}" type="datetime1">
              <a:rPr lang="ru-RU"/>
              <a:pPr>
                <a:defRPr/>
              </a:pPr>
              <a:t>06.07.2021</a:t>
            </a:fld>
            <a:endParaRPr lang="ru-RU"/>
          </a:p>
        </p:txBody>
      </p:sp>
      <p:sp>
        <p:nvSpPr>
          <p:cNvPr id="6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http://apitu.org.ua</a:t>
            </a:r>
            <a:endParaRPr lang="ru-RU"/>
          </a:p>
        </p:txBody>
      </p:sp>
      <p:sp>
        <p:nvSpPr>
          <p:cNvPr id="7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8C563F-71E0-4265-9669-3C29FED4BD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56350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A8724E-23B6-4E4E-9B4D-FF64279B0076}" type="datetime1">
              <a:rPr lang="ru-RU"/>
              <a:pPr>
                <a:defRPr/>
              </a:pPr>
              <a:t>06.07.2021</a:t>
            </a:fld>
            <a:endParaRPr lang="ru-RU"/>
          </a:p>
        </p:txBody>
      </p:sp>
      <p:sp>
        <p:nvSpPr>
          <p:cNvPr id="5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http://apitu.org.ua</a:t>
            </a:r>
            <a:endParaRPr lang="ru-RU"/>
          </a:p>
        </p:txBody>
      </p:sp>
      <p:sp>
        <p:nvSpPr>
          <p:cNvPr id="6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F9B379-B947-4F44-9CAD-6D69D4C237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20690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057900" y="274638"/>
            <a:ext cx="1866900" cy="619918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5448300" cy="619918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D89B59-48AA-4290-BE1E-4C9D67CDCE2C}" type="datetime1">
              <a:rPr lang="ru-RU"/>
              <a:pPr>
                <a:defRPr/>
              </a:pPr>
              <a:t>06.07.2021</a:t>
            </a:fld>
            <a:endParaRPr lang="ru-RU"/>
          </a:p>
        </p:txBody>
      </p:sp>
      <p:sp>
        <p:nvSpPr>
          <p:cNvPr id="5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http://apitu.org.ua</a:t>
            </a:r>
            <a:endParaRPr lang="ru-RU"/>
          </a:p>
        </p:txBody>
      </p:sp>
      <p:sp>
        <p:nvSpPr>
          <p:cNvPr id="6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54B142-63F1-4A89-9CB1-D4ABEE51C0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33720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64B7B3-7E3B-41D2-8FCE-9A26AC7EBF44}" type="datetime1">
              <a:rPr lang="ru-RU">
                <a:solidFill>
                  <a:srgbClr val="575F6D"/>
                </a:solidFill>
              </a:rPr>
              <a:pPr>
                <a:defRPr/>
              </a:pPr>
              <a:t>06.07.2021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5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575F6D"/>
                </a:solidFill>
              </a:rPr>
              <a:t>http://apitu.org.ua</a:t>
            </a:r>
            <a:endParaRPr lang="ru-RU">
              <a:solidFill>
                <a:srgbClr val="575F6D"/>
              </a:solidFill>
            </a:endParaRPr>
          </a:p>
        </p:txBody>
      </p:sp>
      <p:sp>
        <p:nvSpPr>
          <p:cNvPr id="6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2261B5-53C9-485C-8332-6FB55915B3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4214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09CF74-7B4A-41FC-B0A8-50F1A8369041}" type="datetime1">
              <a:rPr lang="ru-RU">
                <a:solidFill>
                  <a:srgbClr val="575F6D"/>
                </a:solidFill>
              </a:rPr>
              <a:pPr>
                <a:defRPr/>
              </a:pPr>
              <a:t>06.07.2021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5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575F6D"/>
                </a:solidFill>
              </a:rPr>
              <a:t>http://apitu.org.ua</a:t>
            </a:r>
            <a:endParaRPr lang="ru-RU">
              <a:solidFill>
                <a:srgbClr val="575F6D"/>
              </a:solidFill>
            </a:endParaRPr>
          </a:p>
        </p:txBody>
      </p:sp>
      <p:sp>
        <p:nvSpPr>
          <p:cNvPr id="6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EC3FEE-04A8-4F12-9485-3BC598F357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5313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E790BC-4A0F-4F8E-A3BB-B1F5624D86BC}" type="datetime1">
              <a:rPr lang="ru-RU">
                <a:solidFill>
                  <a:srgbClr val="575F6D"/>
                </a:solidFill>
              </a:rPr>
              <a:pPr>
                <a:defRPr/>
              </a:pPr>
              <a:t>06.07.2021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5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575F6D"/>
                </a:solidFill>
              </a:rPr>
              <a:t>http://apitu.org.ua</a:t>
            </a:r>
            <a:endParaRPr lang="ru-RU">
              <a:solidFill>
                <a:srgbClr val="575F6D"/>
              </a:solidFill>
            </a:endParaRPr>
          </a:p>
        </p:txBody>
      </p:sp>
      <p:sp>
        <p:nvSpPr>
          <p:cNvPr id="6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B94F66-48A4-4E4C-B1B2-35A245F396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63621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873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873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F89603-A81C-42B0-8ECF-6F0EF4206403}" type="datetime1">
              <a:rPr lang="ru-RU">
                <a:solidFill>
                  <a:srgbClr val="575F6D"/>
                </a:solidFill>
              </a:rPr>
              <a:pPr>
                <a:defRPr/>
              </a:pPr>
              <a:t>06.07.2021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6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575F6D"/>
                </a:solidFill>
              </a:rPr>
              <a:t>http://apitu.org.ua</a:t>
            </a:r>
            <a:endParaRPr lang="ru-RU">
              <a:solidFill>
                <a:srgbClr val="575F6D"/>
              </a:solidFill>
            </a:endParaRPr>
          </a:p>
        </p:txBody>
      </p:sp>
      <p:sp>
        <p:nvSpPr>
          <p:cNvPr id="7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5E3A37-8B46-4CEC-A56E-B4EE9D9F93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384519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16AC56-A1C4-4435-8A6A-7BB54D9BAA7C}" type="datetime1">
              <a:rPr lang="ru-RU">
                <a:solidFill>
                  <a:srgbClr val="575F6D"/>
                </a:solidFill>
              </a:rPr>
              <a:pPr>
                <a:defRPr/>
              </a:pPr>
              <a:t>06.07.2021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8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575F6D"/>
                </a:solidFill>
              </a:rPr>
              <a:t>http://apitu.org.ua</a:t>
            </a:r>
            <a:endParaRPr lang="ru-RU">
              <a:solidFill>
                <a:srgbClr val="575F6D"/>
              </a:solidFill>
            </a:endParaRPr>
          </a:p>
        </p:txBody>
      </p:sp>
      <p:sp>
        <p:nvSpPr>
          <p:cNvPr id="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D56CAC-145B-4956-8E1D-C0281CC651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24671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306F8-2B81-4DAF-B4D2-CB76454F2B1B}" type="datetime1">
              <a:rPr lang="ru-RU">
                <a:solidFill>
                  <a:srgbClr val="575F6D"/>
                </a:solidFill>
              </a:rPr>
              <a:pPr>
                <a:defRPr/>
              </a:pPr>
              <a:t>06.07.2021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4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575F6D"/>
                </a:solidFill>
              </a:rPr>
              <a:t>http://apitu.org.ua</a:t>
            </a:r>
            <a:endParaRPr lang="ru-RU">
              <a:solidFill>
                <a:srgbClr val="575F6D"/>
              </a:solidFill>
            </a:endParaRPr>
          </a:p>
        </p:txBody>
      </p:sp>
      <p:sp>
        <p:nvSpPr>
          <p:cNvPr id="5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96407-54F7-4BDE-9A3A-30C10307EA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07922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47A8D6-8A64-4F96-946B-4A16F9A43B04}" type="datetime1">
              <a:rPr lang="ru-RU">
                <a:solidFill>
                  <a:srgbClr val="575F6D"/>
                </a:solidFill>
              </a:rPr>
              <a:pPr>
                <a:defRPr/>
              </a:pPr>
              <a:t>06.07.2021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3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575F6D"/>
                </a:solidFill>
              </a:rPr>
              <a:t>http://apitu.org.ua</a:t>
            </a:r>
            <a:endParaRPr lang="ru-RU">
              <a:solidFill>
                <a:srgbClr val="575F6D"/>
              </a:solidFill>
            </a:endParaRPr>
          </a:p>
        </p:txBody>
      </p:sp>
      <p:sp>
        <p:nvSpPr>
          <p:cNvPr id="4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208368-B864-4E7B-8B48-1F41275F52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8342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02DE82-5E46-4BF6-8221-57FEA8CEA186}" type="datetime1">
              <a:rPr lang="ru-RU">
                <a:solidFill>
                  <a:srgbClr val="575F6D"/>
                </a:solidFill>
              </a:rPr>
              <a:pPr>
                <a:defRPr/>
              </a:pPr>
              <a:t>06.07.2021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6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575F6D"/>
                </a:solidFill>
              </a:rPr>
              <a:t>http://apitu.org.ua</a:t>
            </a:r>
            <a:endParaRPr lang="ru-RU">
              <a:solidFill>
                <a:srgbClr val="575F6D"/>
              </a:solidFill>
            </a:endParaRPr>
          </a:p>
        </p:txBody>
      </p:sp>
      <p:sp>
        <p:nvSpPr>
          <p:cNvPr id="7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A1F096-17F9-46F7-A73C-E2CC5381E4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380836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10E038-2FC1-4392-B174-7DD57B0FB063}" type="datetime1">
              <a:rPr lang="ru-RU">
                <a:solidFill>
                  <a:srgbClr val="575F6D"/>
                </a:solidFill>
              </a:rPr>
              <a:pPr>
                <a:defRPr/>
              </a:pPr>
              <a:t>06.07.2021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6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575F6D"/>
                </a:solidFill>
              </a:rPr>
              <a:t>http://apitu.org.ua</a:t>
            </a:r>
            <a:endParaRPr lang="ru-RU">
              <a:solidFill>
                <a:srgbClr val="575F6D"/>
              </a:solidFill>
            </a:endParaRPr>
          </a:p>
        </p:txBody>
      </p:sp>
      <p:sp>
        <p:nvSpPr>
          <p:cNvPr id="7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8C563F-71E0-4265-9669-3C29FED4BD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400875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A8724E-23B6-4E4E-9B4D-FF64279B0076}" type="datetime1">
              <a:rPr lang="ru-RU">
                <a:solidFill>
                  <a:srgbClr val="575F6D"/>
                </a:solidFill>
              </a:rPr>
              <a:pPr>
                <a:defRPr/>
              </a:pPr>
              <a:t>06.07.2021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5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575F6D"/>
                </a:solidFill>
              </a:rPr>
              <a:t>http://apitu.org.ua</a:t>
            </a:r>
            <a:endParaRPr lang="ru-RU">
              <a:solidFill>
                <a:srgbClr val="575F6D"/>
              </a:solidFill>
            </a:endParaRPr>
          </a:p>
        </p:txBody>
      </p:sp>
      <p:sp>
        <p:nvSpPr>
          <p:cNvPr id="6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F9B379-B947-4F44-9CAD-6D69D4C237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85563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057900" y="274638"/>
            <a:ext cx="1866900" cy="619918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5448300" cy="619918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D89B59-48AA-4290-BE1E-4C9D67CDCE2C}" type="datetime1">
              <a:rPr lang="ru-RU">
                <a:solidFill>
                  <a:srgbClr val="575F6D"/>
                </a:solidFill>
              </a:rPr>
              <a:pPr>
                <a:defRPr/>
              </a:pPr>
              <a:t>06.07.2021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5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575F6D"/>
                </a:solidFill>
              </a:rPr>
              <a:t>http://apitu.org.ua</a:t>
            </a:r>
            <a:endParaRPr lang="ru-RU">
              <a:solidFill>
                <a:srgbClr val="575F6D"/>
              </a:solidFill>
            </a:endParaRPr>
          </a:p>
        </p:txBody>
      </p:sp>
      <p:sp>
        <p:nvSpPr>
          <p:cNvPr id="6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54B142-63F1-4A89-9CB1-D4ABEE51C0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7400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1027" name="Заголовок 2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7467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8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  <a:latin typeface="Arial" charset="0"/>
              </a:defRPr>
            </a:lvl1pPr>
          </a:lstStyle>
          <a:p>
            <a:pPr>
              <a:defRPr/>
            </a:pPr>
            <a:fld id="{CFE324C4-EF60-4E0B-B2AC-7ECE62345A1C}" type="datetime1">
              <a:rPr lang="ru-RU"/>
              <a:pPr>
                <a:defRPr/>
              </a:pPr>
              <a:t>06.07.2021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http://apitu.org.ua</a:t>
            </a:r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032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algn="ctr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34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  <a:latin typeface="Arial" charset="0"/>
              </a:defRPr>
            </a:lvl1pPr>
          </a:lstStyle>
          <a:p>
            <a:pPr>
              <a:defRPr/>
            </a:pPr>
            <a:fld id="{C5CC2741-6C44-434D-98D6-18CF8C0627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>
          <a:solidFill>
            <a:schemeClr val="tx1"/>
          </a:solidFill>
          <a:latin typeface="+mn-lt"/>
        </a:defRPr>
      </a:lvl2pPr>
      <a:lvl3pPr marL="914400" indent="-182563" algn="l" rtl="0" eaLnBrk="0" fontAlgn="base" hangingPunct="0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sz="2400">
          <a:solidFill>
            <a:schemeClr val="tx1"/>
          </a:solidFill>
          <a:latin typeface="+mn-lt"/>
        </a:defRPr>
      </a:lvl3pPr>
      <a:lvl4pPr marL="1187450" indent="-182563" algn="l" rtl="0" eaLnBrk="0" fontAlgn="base" hangingPunct="0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sz="2000">
          <a:solidFill>
            <a:schemeClr val="tx1"/>
          </a:solidFill>
          <a:latin typeface="+mn-lt"/>
        </a:defRPr>
      </a:lvl4pPr>
      <a:lvl5pPr marL="14620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>
          <a:solidFill>
            <a:schemeClr val="tx1"/>
          </a:solidFill>
          <a:latin typeface="+mn-lt"/>
        </a:defRPr>
      </a:lvl5pPr>
      <a:lvl6pPr marL="19192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>
          <a:solidFill>
            <a:schemeClr val="tx1"/>
          </a:solidFill>
          <a:latin typeface="+mn-lt"/>
        </a:defRPr>
      </a:lvl6pPr>
      <a:lvl7pPr marL="23764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>
          <a:solidFill>
            <a:schemeClr val="tx1"/>
          </a:solidFill>
          <a:latin typeface="+mn-lt"/>
        </a:defRPr>
      </a:lvl7pPr>
      <a:lvl8pPr marL="28336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>
          <a:solidFill>
            <a:schemeClr val="tx1"/>
          </a:solidFill>
          <a:latin typeface="+mn-lt"/>
        </a:defRPr>
      </a:lvl8pPr>
      <a:lvl9pPr marL="32908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>
          <a:solidFill>
            <a:schemeClr val="tx1"/>
          </a:solidFill>
          <a:latin typeface="+mn-lt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4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5" name="Прямоугольник 16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7" name="Прямоугольник 17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8" name="Прямоугольник 18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9" name="Прямая соединительная линия 19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20" name="Прямая соединительная линия 20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21" name="Прямая соединительная линия 23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24" name="Прямая соединительная линия 24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25" name="Прямая соединительная линия 25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26" name="Прямая соединительная линия 26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27" name="Прямоугольник 2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28" name="Овал 27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29" name="Овал 28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30" name="Овал 29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31" name="Овал 30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32" name="Овал 31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2066" name="Заголовок 2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7467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2067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33" name="Дата 27"/>
          <p:cNvSpPr>
            <a:spLocks noGrp="1"/>
          </p:cNvSpPr>
          <p:nvPr>
            <p:ph type="dt" sz="half" idx="2"/>
          </p:nvPr>
        </p:nvSpPr>
        <p:spPr bwMode="auto">
          <a:xfrm rot="5400000">
            <a:off x="7764463" y="1174750"/>
            <a:ext cx="2286000" cy="381000"/>
          </a:xfrm>
          <a:prstGeom prst="rect">
            <a:avLst/>
          </a:prstGeom>
        </p:spPr>
        <p:txBody>
          <a:bodyPr vert="horz" anchor="ctr" anchorCtr="0"/>
          <a:lstStyle>
            <a:lvl1pPr algn="r" eaLnBrk="1" hangingPunct="1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2BE1157-6173-4BEA-B61D-7BBC4168EFFE}" type="datetime1">
              <a:rPr lang="ru-RU"/>
              <a:pPr>
                <a:defRPr/>
              </a:pPr>
              <a:t>06.07.2021</a:t>
            </a:fld>
            <a:endParaRPr lang="ru-RU"/>
          </a:p>
        </p:txBody>
      </p:sp>
      <p:sp>
        <p:nvSpPr>
          <p:cNvPr id="34" name="Нижний колонтитул 16"/>
          <p:cNvSpPr>
            <a:spLocks noGrp="1"/>
          </p:cNvSpPr>
          <p:nvPr>
            <p:ph type="ftr" sz="quarter" idx="3"/>
          </p:nvPr>
        </p:nvSpPr>
        <p:spPr bwMode="auto">
          <a:xfrm rot="5400000">
            <a:off x="7077076" y="4181475"/>
            <a:ext cx="3657600" cy="384175"/>
          </a:xfrm>
          <a:prstGeom prst="rect">
            <a:avLst/>
          </a:prstGeom>
        </p:spPr>
        <p:txBody>
          <a:bodyPr vert="horz" anchor="ctr" anchorCtr="0"/>
          <a:lstStyle>
            <a:lvl1pPr eaLnBrk="1" hangingPunct="1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en-US"/>
              <a:t>http://apitu.org.ua</a:t>
            </a:r>
            <a:endParaRPr lang="ru-RU"/>
          </a:p>
        </p:txBody>
      </p:sp>
      <p:sp>
        <p:nvSpPr>
          <p:cNvPr id="35" name="Номер слайда 28"/>
          <p:cNvSpPr>
            <a:spLocks noGrp="1"/>
          </p:cNvSpPr>
          <p:nvPr>
            <p:ph type="sldNum" sz="quarter" idx="4"/>
          </p:nvPr>
        </p:nvSpPr>
        <p:spPr bwMode="auto">
          <a:xfrm>
            <a:off x="1325563" y="4929188"/>
            <a:ext cx="609600" cy="517525"/>
          </a:xfrm>
          <a:prstGeom prst="rect">
            <a:avLst/>
          </a:prstGeom>
        </p:spPr>
        <p:txBody>
          <a:bodyPr vert="horz" anchor="ctr"/>
          <a:lstStyle>
            <a:lvl1pPr algn="ctr" eaLnBrk="1" hangingPunct="1">
              <a:defRPr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F7E9FB9-6B6F-4058-9D8A-E60DFC82A1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>
          <a:solidFill>
            <a:schemeClr val="tx1"/>
          </a:solidFill>
          <a:latin typeface="+mn-lt"/>
        </a:defRPr>
      </a:lvl2pPr>
      <a:lvl3pPr marL="914400" indent="-182563" algn="l" rtl="0" eaLnBrk="0" fontAlgn="base" hangingPunct="0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sz="2400">
          <a:solidFill>
            <a:schemeClr val="tx1"/>
          </a:solidFill>
          <a:latin typeface="+mn-lt"/>
        </a:defRPr>
      </a:lvl3pPr>
      <a:lvl4pPr marL="1187450" indent="-182563" algn="l" rtl="0" eaLnBrk="0" fontAlgn="base" hangingPunct="0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sz="2000">
          <a:solidFill>
            <a:schemeClr val="tx1"/>
          </a:solidFill>
          <a:latin typeface="+mn-lt"/>
        </a:defRPr>
      </a:lvl4pPr>
      <a:lvl5pPr marL="14620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>
          <a:solidFill>
            <a:schemeClr val="tx1"/>
          </a:solidFill>
          <a:latin typeface="+mn-lt"/>
        </a:defRPr>
      </a:lvl5pPr>
      <a:lvl6pPr marL="19192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>
          <a:solidFill>
            <a:schemeClr val="tx1"/>
          </a:solidFill>
          <a:latin typeface="+mn-lt"/>
        </a:defRPr>
      </a:lvl6pPr>
      <a:lvl7pPr marL="23764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>
          <a:solidFill>
            <a:schemeClr val="tx1"/>
          </a:solidFill>
          <a:latin typeface="+mn-lt"/>
        </a:defRPr>
      </a:lvl7pPr>
      <a:lvl8pPr marL="28336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>
          <a:solidFill>
            <a:schemeClr val="tx1"/>
          </a:solidFill>
          <a:latin typeface="+mn-lt"/>
        </a:defRPr>
      </a:lvl8pPr>
      <a:lvl9pPr marL="32908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>
          <a:solidFill>
            <a:schemeClr val="tx1"/>
          </a:solidFill>
          <a:latin typeface="+mn-lt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4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5" name="Прямоугольник 16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7" name="Прямоугольник 17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8" name="Прямоугольник 18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9" name="Прямая соединительная линия 19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0" name="Прямая соединительная линия 20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1" name="Прямая соединительная линия 23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4" name="Прямая соединительная линия 24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5" name="Прямая соединительная линия 25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6" name="Прямая соединительная линия 26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7" name="Прямоугольник 2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8" name="Овал 27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9" name="Овал 28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0" name="Овал 29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1" name="Овал 30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2" name="Овал 31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066" name="Заголовок 2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7467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2067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33" name="Дата 27"/>
          <p:cNvSpPr>
            <a:spLocks noGrp="1"/>
          </p:cNvSpPr>
          <p:nvPr>
            <p:ph type="dt" sz="half" idx="2"/>
          </p:nvPr>
        </p:nvSpPr>
        <p:spPr bwMode="auto">
          <a:xfrm rot="5400000">
            <a:off x="7764463" y="1174750"/>
            <a:ext cx="2286000" cy="381000"/>
          </a:xfrm>
          <a:prstGeom prst="rect">
            <a:avLst/>
          </a:prstGeom>
        </p:spPr>
        <p:txBody>
          <a:bodyPr vert="horz" anchor="ctr" anchorCtr="0"/>
          <a:lstStyle>
            <a:lvl1pPr algn="r" eaLnBrk="1" hangingPunct="1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2BE1157-6173-4BEA-B61D-7BBC4168EFFE}" type="datetime1">
              <a:rPr lang="ru-RU">
                <a:solidFill>
                  <a:srgbClr val="575F6D"/>
                </a:solidFill>
              </a:rPr>
              <a:pPr>
                <a:defRPr/>
              </a:pPr>
              <a:t>06.07.2021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34" name="Нижний колонтитул 16"/>
          <p:cNvSpPr>
            <a:spLocks noGrp="1"/>
          </p:cNvSpPr>
          <p:nvPr>
            <p:ph type="ftr" sz="quarter" idx="3"/>
          </p:nvPr>
        </p:nvSpPr>
        <p:spPr bwMode="auto">
          <a:xfrm rot="5400000">
            <a:off x="7077076" y="4181475"/>
            <a:ext cx="3657600" cy="384175"/>
          </a:xfrm>
          <a:prstGeom prst="rect">
            <a:avLst/>
          </a:prstGeom>
        </p:spPr>
        <p:txBody>
          <a:bodyPr vert="horz" anchor="ctr" anchorCtr="0"/>
          <a:lstStyle>
            <a:lvl1pPr eaLnBrk="1" hangingPunct="1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en-US">
                <a:solidFill>
                  <a:srgbClr val="575F6D"/>
                </a:solidFill>
              </a:rPr>
              <a:t>http://apitu.org.ua</a:t>
            </a:r>
            <a:endParaRPr lang="ru-RU">
              <a:solidFill>
                <a:srgbClr val="575F6D"/>
              </a:solidFill>
            </a:endParaRPr>
          </a:p>
        </p:txBody>
      </p:sp>
      <p:sp>
        <p:nvSpPr>
          <p:cNvPr id="35" name="Номер слайда 28"/>
          <p:cNvSpPr>
            <a:spLocks noGrp="1"/>
          </p:cNvSpPr>
          <p:nvPr>
            <p:ph type="sldNum" sz="quarter" idx="4"/>
          </p:nvPr>
        </p:nvSpPr>
        <p:spPr bwMode="auto">
          <a:xfrm>
            <a:off x="1325563" y="4929188"/>
            <a:ext cx="609600" cy="517525"/>
          </a:xfrm>
          <a:prstGeom prst="rect">
            <a:avLst/>
          </a:prstGeom>
        </p:spPr>
        <p:txBody>
          <a:bodyPr vert="horz" anchor="ctr"/>
          <a:lstStyle>
            <a:lvl1pPr algn="ctr" eaLnBrk="1" hangingPunct="1">
              <a:defRPr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F7E9FB9-6B6F-4058-9D8A-E60DFC82A1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5237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2" r:id="rId1"/>
    <p:sldLayoutId id="2147483973" r:id="rId2"/>
    <p:sldLayoutId id="2147483974" r:id="rId3"/>
    <p:sldLayoutId id="2147483975" r:id="rId4"/>
    <p:sldLayoutId id="2147483976" r:id="rId5"/>
    <p:sldLayoutId id="2147483977" r:id="rId6"/>
    <p:sldLayoutId id="2147483978" r:id="rId7"/>
    <p:sldLayoutId id="2147483979" r:id="rId8"/>
    <p:sldLayoutId id="2147483980" r:id="rId9"/>
    <p:sldLayoutId id="2147483981" r:id="rId10"/>
    <p:sldLayoutId id="2147483982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>
          <a:solidFill>
            <a:schemeClr val="tx1"/>
          </a:solidFill>
          <a:latin typeface="+mn-lt"/>
        </a:defRPr>
      </a:lvl2pPr>
      <a:lvl3pPr marL="914400" indent="-182563" algn="l" rtl="0" eaLnBrk="0" fontAlgn="base" hangingPunct="0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sz="2400">
          <a:solidFill>
            <a:schemeClr val="tx1"/>
          </a:solidFill>
          <a:latin typeface="+mn-lt"/>
        </a:defRPr>
      </a:lvl3pPr>
      <a:lvl4pPr marL="1187450" indent="-182563" algn="l" rtl="0" eaLnBrk="0" fontAlgn="base" hangingPunct="0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sz="2000">
          <a:solidFill>
            <a:schemeClr val="tx1"/>
          </a:solidFill>
          <a:latin typeface="+mn-lt"/>
        </a:defRPr>
      </a:lvl4pPr>
      <a:lvl5pPr marL="14620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>
          <a:solidFill>
            <a:schemeClr val="tx1"/>
          </a:solidFill>
          <a:latin typeface="+mn-lt"/>
        </a:defRPr>
      </a:lvl5pPr>
      <a:lvl6pPr marL="19192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>
          <a:solidFill>
            <a:schemeClr val="tx1"/>
          </a:solidFill>
          <a:latin typeface="+mn-lt"/>
        </a:defRPr>
      </a:lvl6pPr>
      <a:lvl7pPr marL="23764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>
          <a:solidFill>
            <a:schemeClr val="tx1"/>
          </a:solidFill>
          <a:latin typeface="+mn-lt"/>
        </a:defRPr>
      </a:lvl7pPr>
      <a:lvl8pPr marL="28336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>
          <a:solidFill>
            <a:schemeClr val="tx1"/>
          </a:solidFill>
          <a:latin typeface="+mn-lt"/>
        </a:defRPr>
      </a:lvl8pPr>
      <a:lvl9pPr marL="32908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>
          <a:solidFill>
            <a:schemeClr val="tx1"/>
          </a:solidFill>
          <a:latin typeface="+mn-lt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7"/>
          <p:cNvSpPr txBox="1">
            <a:spLocks noChangeArrowheads="1"/>
          </p:cNvSpPr>
          <p:nvPr/>
        </p:nvSpPr>
        <p:spPr bwMode="auto">
          <a:xfrm>
            <a:off x="2051050" y="333375"/>
            <a:ext cx="66246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uk-UA">
              <a:solidFill>
                <a:schemeClr val="folHlink"/>
              </a:solidFill>
            </a:endParaRPr>
          </a:p>
        </p:txBody>
      </p:sp>
      <p:sp>
        <p:nvSpPr>
          <p:cNvPr id="3075" name="Прямоугольник 8"/>
          <p:cNvSpPr>
            <a:spLocks noChangeArrowheads="1"/>
          </p:cNvSpPr>
          <p:nvPr/>
        </p:nvSpPr>
        <p:spPr bwMode="auto">
          <a:xfrm>
            <a:off x="1643063" y="500063"/>
            <a:ext cx="7286625" cy="6093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Міністерство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освіти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і науки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СУМСЬКИЙ ДЕРЖАВНИЙ ПЕДАГОГІЧНИЙ УНІВЕРСИТЕТ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імені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А. С. МАКАРЕНКА 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ЧЖАН ЛЯНХУН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ОРГАНІЗАЦІЙНО-ПЕДАГОГІЧНІ ЗАСАДИ ПРОФЕСІЙНОЇ ПІДГОТОВКИ ВОКАЛІСТІВ У СИСТЕМІ ВИЩОЇ МУЗИЧНОЇ ОСВІТИ КИТАЮ ТА УКРАЇНИ</a:t>
            </a:r>
          </a:p>
          <a:p>
            <a:pPr algn="ctr"/>
            <a:endParaRPr lang="uk-UA" sz="24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Науковий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керівник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: 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Чистякова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Ірина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Анатоліївна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кандидат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педагогічних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наук, доцент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Суми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2021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490066"/>
          </a:xfrm>
        </p:spPr>
        <p:txBody>
          <a:bodyPr/>
          <a:lstStyle/>
          <a:p>
            <a:pPr algn="ctr">
              <a:defRPr/>
            </a:pPr>
            <a: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СУПЕРЕЧНОСТІ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9" name="Содержимое 5"/>
          <p:cNvSpPr>
            <a:spLocks noGrp="1"/>
          </p:cNvSpPr>
          <p:nvPr>
            <p:ph idx="1"/>
          </p:nvPr>
        </p:nvSpPr>
        <p:spPr>
          <a:xfrm>
            <a:off x="251520" y="764704"/>
            <a:ext cx="8001000" cy="5832648"/>
          </a:xfrm>
        </p:spPr>
        <p:txBody>
          <a:bodyPr/>
          <a:lstStyle/>
          <a:p>
            <a:pPr marL="342900" lvl="0" indent="-342900" algn="just">
              <a:spcAft>
                <a:spcPts val="0"/>
              </a:spcAft>
              <a:buFont typeface="Symbol"/>
              <a:buChar char=""/>
            </a:pPr>
            <a:r>
              <a:rPr lang="uk-UA" sz="2000" spc="-20" dirty="0">
                <a:latin typeface="Times New Roman"/>
                <a:ea typeface="Times New Roman"/>
              </a:rPr>
              <a:t>потребою в науково обґрунтованих висновках про сутність соціально-культурних і педагогічних особливостей підготовки фахівців вокального мистецтва в системі вищої музичної освіти в Китаї та Україні та відсутністю в сучасних китайських і українських дослідженнях системного аналізу даного процесу, що дозволяє виявити ці особливості; </a:t>
            </a: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</a:pPr>
            <a:r>
              <a:rPr lang="uk-UA" sz="2000" spc="-20" dirty="0" smtClean="0">
                <a:latin typeface="Times New Roman"/>
                <a:ea typeface="Times New Roman"/>
              </a:rPr>
              <a:t>необхідністю </a:t>
            </a:r>
            <a:r>
              <a:rPr lang="uk-UA" sz="2000" spc="-20" dirty="0">
                <a:latin typeface="Times New Roman"/>
                <a:ea typeface="Times New Roman"/>
              </a:rPr>
              <a:t>вибудовувати процес підготовки фахівців вокального мистецтва в системі вищої музичної освіти на сучасній теоретико-методологічній основі та недоліком наукового знання про концептуальні філософські та педагогічні ідеї, що лежать в основі даного процесу в Китаї та Україні; </a:t>
            </a: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</a:pPr>
            <a:r>
              <a:rPr lang="uk-UA" sz="2000" spc="-20" dirty="0" smtClean="0">
                <a:latin typeface="Times New Roman"/>
                <a:ea typeface="Times New Roman"/>
              </a:rPr>
              <a:t>потребою </a:t>
            </a:r>
            <a:r>
              <a:rPr lang="uk-UA" sz="2000" spc="-20" dirty="0">
                <a:latin typeface="Times New Roman"/>
                <a:ea typeface="Times New Roman"/>
              </a:rPr>
              <a:t>у виявленні змісту та методів підготовки фахівців вокального мистецтва, що відповідають національним культурно-освітнім особливостям, та недостатньою кількістю наукових досліджень, які вирішують цю проблему з позицій системного підходу стосовно системи вищої музичної освіти Китаю та України.</a:t>
            </a:r>
          </a:p>
          <a:p>
            <a:pPr marL="0" lvl="0" indent="0" algn="just">
              <a:spcAft>
                <a:spcPts val="0"/>
              </a:spcAft>
              <a:buNone/>
            </a:pPr>
            <a:endParaRPr lang="ru-RU" sz="2000" dirty="0">
              <a:effectLst/>
              <a:latin typeface="Times New Roman"/>
              <a:ea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Содержимое 4"/>
          <p:cNvSpPr>
            <a:spLocks noGrp="1"/>
          </p:cNvSpPr>
          <p:nvPr>
            <p:ph idx="1"/>
          </p:nvPr>
        </p:nvSpPr>
        <p:spPr>
          <a:xfrm>
            <a:off x="457200" y="1600200"/>
            <a:ext cx="7900988" cy="4873625"/>
          </a:xfrm>
        </p:spPr>
        <p:txBody>
          <a:bodyPr/>
          <a:lstStyle/>
          <a:p>
            <a:pPr marL="107950" indent="273050" algn="just">
              <a:buNone/>
            </a:pPr>
            <a:r>
              <a:rPr lang="ru-RU" sz="3200" dirty="0" err="1" smtClean="0"/>
              <a:t>з’ясувати</a:t>
            </a:r>
            <a:r>
              <a:rPr lang="ru-RU" sz="3200" dirty="0" smtClean="0"/>
              <a:t> </a:t>
            </a:r>
            <a:r>
              <a:rPr lang="ru-RU" sz="3200" dirty="0" err="1" smtClean="0"/>
              <a:t>теоретичні</a:t>
            </a:r>
            <a:r>
              <a:rPr lang="ru-RU" sz="3200" dirty="0" smtClean="0"/>
              <a:t> </a:t>
            </a:r>
            <a:r>
              <a:rPr lang="ru-RU" sz="3200" dirty="0"/>
              <a:t>та </a:t>
            </a:r>
            <a:r>
              <a:rPr lang="ru-RU" sz="3200" dirty="0" err="1" smtClean="0"/>
              <a:t>практичні</a:t>
            </a:r>
            <a:r>
              <a:rPr lang="ru-RU" sz="3200" dirty="0" smtClean="0"/>
              <a:t> засади </a:t>
            </a:r>
            <a:r>
              <a:rPr lang="ru-RU" sz="3200" dirty="0" err="1"/>
              <a:t>професійної</a:t>
            </a:r>
            <a:r>
              <a:rPr lang="ru-RU" sz="3200" dirty="0"/>
              <a:t> </a:t>
            </a:r>
            <a:r>
              <a:rPr lang="ru-RU" sz="3200" dirty="0" err="1"/>
              <a:t>підготовки</a:t>
            </a:r>
            <a:r>
              <a:rPr lang="ru-RU" sz="3200" dirty="0"/>
              <a:t> </a:t>
            </a:r>
            <a:r>
              <a:rPr lang="ru-RU" sz="3200" dirty="0" err="1"/>
              <a:t>вокалістів</a:t>
            </a:r>
            <a:r>
              <a:rPr lang="ru-RU" sz="3200" dirty="0"/>
              <a:t> у </a:t>
            </a:r>
            <a:r>
              <a:rPr lang="ru-RU" sz="3200" dirty="0" err="1"/>
              <a:t>системі</a:t>
            </a:r>
            <a:r>
              <a:rPr lang="ru-RU" sz="3200" dirty="0"/>
              <a:t> </a:t>
            </a:r>
            <a:r>
              <a:rPr lang="ru-RU" sz="3200" dirty="0" err="1"/>
              <a:t>вищої</a:t>
            </a:r>
            <a:r>
              <a:rPr lang="ru-RU" sz="3200" dirty="0"/>
              <a:t> </a:t>
            </a:r>
            <a:r>
              <a:rPr lang="ru-RU" sz="3200" dirty="0" err="1"/>
              <a:t>музичної</a:t>
            </a:r>
            <a:r>
              <a:rPr lang="ru-RU" sz="3200" dirty="0"/>
              <a:t> </a:t>
            </a:r>
            <a:r>
              <a:rPr lang="ru-RU" sz="3200" dirty="0" err="1"/>
              <a:t>освіти</a:t>
            </a:r>
            <a:r>
              <a:rPr lang="ru-RU" sz="3200" dirty="0"/>
              <a:t> Китаю та </a:t>
            </a:r>
            <a:r>
              <a:rPr lang="ru-RU" sz="3200" dirty="0" err="1"/>
              <a:t>України</a:t>
            </a:r>
            <a:endParaRPr lang="ru-RU" sz="3200" dirty="0" smtClean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54050"/>
          </a:xfrm>
        </p:spPr>
        <p:txBody>
          <a:bodyPr/>
          <a:lstStyle/>
          <a:p>
            <a:pPr algn="ctr">
              <a:defRPr/>
            </a:pPr>
            <a:r>
              <a:rPr lang="uk-UA" sz="2400" b="1" cap="all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Мета дослідження:</a:t>
            </a:r>
            <a:r>
              <a:rPr lang="uk-UA" sz="2400" cap="all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Содержимое 2"/>
          <p:cNvSpPr>
            <a:spLocks noGrp="1"/>
          </p:cNvSpPr>
          <p:nvPr>
            <p:ph idx="4294967295"/>
          </p:nvPr>
        </p:nvSpPr>
        <p:spPr>
          <a:xfrm>
            <a:off x="428625" y="785813"/>
            <a:ext cx="7929563" cy="5688012"/>
          </a:xfrm>
        </p:spPr>
        <p:txBody>
          <a:bodyPr/>
          <a:lstStyle/>
          <a:p>
            <a:pPr marL="107950" indent="273050" algn="just">
              <a:buNone/>
            </a:pP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ОБ’ЄКТ ДОСЛІДЖЕННЯ </a:t>
            </a:r>
            <a:r>
              <a:rPr lang="uk-UA" dirty="0" smtClean="0"/>
              <a:t>– </a:t>
            </a:r>
            <a:r>
              <a:rPr lang="ru-RU" sz="2800" dirty="0" err="1"/>
              <a:t>мистецька</a:t>
            </a:r>
            <a:r>
              <a:rPr lang="ru-RU" sz="2800" dirty="0"/>
              <a:t> </a:t>
            </a:r>
            <a:r>
              <a:rPr lang="ru-RU" sz="2800" dirty="0" err="1"/>
              <a:t>вища</a:t>
            </a:r>
            <a:r>
              <a:rPr lang="ru-RU" sz="2800" dirty="0"/>
              <a:t> </a:t>
            </a:r>
            <a:r>
              <a:rPr lang="ru-RU" sz="2800" dirty="0" err="1"/>
              <a:t>освіта</a:t>
            </a:r>
            <a:r>
              <a:rPr lang="ru-RU" sz="2800" dirty="0"/>
              <a:t> Китаю та </a:t>
            </a:r>
            <a:r>
              <a:rPr lang="ru-RU" sz="2800" dirty="0" err="1"/>
              <a:t>України</a:t>
            </a:r>
            <a:endParaRPr lang="uk-UA" sz="2800" dirty="0" smtClean="0"/>
          </a:p>
          <a:p>
            <a:pPr marL="107950" indent="273050" algn="just">
              <a:buFont typeface="Wingdings" pitchFamily="2" charset="2"/>
              <a:buNone/>
            </a:pPr>
            <a:endParaRPr lang="ru-RU" dirty="0" smtClean="0"/>
          </a:p>
          <a:p>
            <a:pPr marL="107950" indent="273050" algn="just">
              <a:buNone/>
            </a:pP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ПРЕДМЕТ ДОСЛІДЖЕННЯ </a:t>
            </a:r>
            <a:r>
              <a:rPr lang="uk-UA" dirty="0" smtClean="0"/>
              <a:t>–</a:t>
            </a:r>
            <a:r>
              <a:rPr lang="uk-UA" b="1" dirty="0" smtClean="0"/>
              <a:t> </a:t>
            </a:r>
            <a:r>
              <a:rPr lang="ru-RU" sz="2800" dirty="0" err="1"/>
              <a:t>теоретичні</a:t>
            </a:r>
            <a:r>
              <a:rPr lang="ru-RU" sz="2800" dirty="0"/>
              <a:t> та </a:t>
            </a:r>
            <a:r>
              <a:rPr lang="ru-RU" sz="2800" dirty="0" err="1"/>
              <a:t>практичні</a:t>
            </a:r>
            <a:r>
              <a:rPr lang="ru-RU" sz="2800" dirty="0"/>
              <a:t> засади </a:t>
            </a:r>
            <a:r>
              <a:rPr lang="ru-RU" sz="2800" dirty="0" err="1" smtClean="0"/>
              <a:t>професійної</a:t>
            </a:r>
            <a:r>
              <a:rPr lang="ru-RU" sz="2800" dirty="0" smtClean="0"/>
              <a:t> </a:t>
            </a:r>
            <a:r>
              <a:rPr lang="ru-RU" sz="2800" dirty="0" err="1" smtClean="0"/>
              <a:t>підготовки</a:t>
            </a:r>
            <a:r>
              <a:rPr lang="ru-RU" sz="2800" dirty="0" smtClean="0"/>
              <a:t> </a:t>
            </a:r>
            <a:r>
              <a:rPr lang="ru-RU" sz="2800" dirty="0" err="1" smtClean="0"/>
              <a:t>вокалістів</a:t>
            </a:r>
            <a:r>
              <a:rPr lang="ru-RU" sz="2800" dirty="0" smtClean="0"/>
              <a:t> </a:t>
            </a:r>
            <a:r>
              <a:rPr lang="ru-RU" sz="2800" dirty="0"/>
              <a:t>у </a:t>
            </a:r>
            <a:r>
              <a:rPr lang="ru-RU" sz="2800" dirty="0" err="1" smtClean="0"/>
              <a:t>системі</a:t>
            </a:r>
            <a:r>
              <a:rPr lang="ru-RU" sz="2800" dirty="0" smtClean="0"/>
              <a:t> </a:t>
            </a:r>
            <a:r>
              <a:rPr lang="ru-RU" sz="2800" dirty="0" err="1" smtClean="0"/>
              <a:t>вищої</a:t>
            </a:r>
            <a:r>
              <a:rPr lang="ru-RU" sz="2800" dirty="0" smtClean="0"/>
              <a:t> </a:t>
            </a:r>
            <a:r>
              <a:rPr lang="ru-RU" sz="2800" dirty="0" err="1" smtClean="0"/>
              <a:t>музичної</a:t>
            </a:r>
            <a:r>
              <a:rPr lang="ru-RU" sz="2800" dirty="0" smtClean="0"/>
              <a:t> </a:t>
            </a:r>
            <a:r>
              <a:rPr lang="ru-RU" sz="2800" dirty="0" err="1" smtClean="0"/>
              <a:t>освіти</a:t>
            </a:r>
            <a:r>
              <a:rPr lang="ru-RU" sz="2800" dirty="0" smtClean="0"/>
              <a:t> </a:t>
            </a:r>
            <a:r>
              <a:rPr lang="ru-RU" sz="2800" dirty="0"/>
              <a:t>Китаю та </a:t>
            </a:r>
            <a:r>
              <a:rPr lang="ru-RU" sz="2800" dirty="0" err="1"/>
              <a:t>України</a:t>
            </a:r>
            <a:r>
              <a:rPr lang="uk-UA" sz="2800" dirty="0" smtClean="0"/>
              <a:t>.</a:t>
            </a:r>
            <a:endParaRPr lang="ru-R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Прямоугольник 3"/>
          <p:cNvSpPr>
            <a:spLocks noChangeArrowheads="1"/>
          </p:cNvSpPr>
          <p:nvPr/>
        </p:nvSpPr>
        <p:spPr bwMode="auto">
          <a:xfrm>
            <a:off x="285750" y="1700808"/>
            <a:ext cx="8215313" cy="28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271463" algn="ctr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Завдання 1</a:t>
            </a:r>
          </a:p>
          <a:p>
            <a:pPr indent="271463" algn="ctr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uk-UA" sz="3600" dirty="0">
                <a:latin typeface="Times New Roman" pitchFamily="18" charset="0"/>
                <a:cs typeface="Times New Roman" pitchFamily="18" charset="0"/>
              </a:rPr>
              <a:t>з’ясувати стан розробленості проблеми професійної підготовки вокалістів у закладах вищої музичної освіти Китаю та України в китайських та українських дослідженнях</a:t>
            </a:r>
            <a:endParaRPr lang="en-US" sz="19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Прямоугольник 3"/>
          <p:cNvSpPr>
            <a:spLocks noChangeArrowheads="1"/>
          </p:cNvSpPr>
          <p:nvPr/>
        </p:nvSpPr>
        <p:spPr bwMode="auto">
          <a:xfrm>
            <a:off x="107504" y="260648"/>
            <a:ext cx="8568952" cy="6241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0" algn="ctr">
              <a:spcAft>
                <a:spcPts val="0"/>
              </a:spcAft>
              <a:tabLst>
                <a:tab pos="630555" algn="l"/>
                <a:tab pos="6400800" algn="l"/>
                <a:tab pos="6515100" algn="l"/>
              </a:tabLst>
            </a:pPr>
            <a:r>
              <a:rPr lang="uk-UA" sz="2400" b="1" dirty="0" smtClean="0">
                <a:latin typeface="Times New Roman"/>
                <a:ea typeface="Times New Roman"/>
              </a:rPr>
              <a:t>Аспекти </a:t>
            </a:r>
            <a:r>
              <a:rPr lang="uk-UA" sz="2400" b="1" dirty="0">
                <a:latin typeface="Times New Roman"/>
                <a:ea typeface="Times New Roman"/>
              </a:rPr>
              <a:t>розгляду проблеми </a:t>
            </a:r>
            <a:r>
              <a:rPr lang="uk-UA" sz="2400" b="1" dirty="0" smtClean="0">
                <a:latin typeface="Times New Roman"/>
                <a:ea typeface="Times New Roman"/>
              </a:rPr>
              <a:t>професійної підготовки вокалістів у системі вищої музичної освіти Китаю </a:t>
            </a:r>
            <a:r>
              <a:rPr lang="uk-UA" sz="2400" b="1" dirty="0">
                <a:latin typeface="Times New Roman"/>
                <a:ea typeface="Times New Roman"/>
              </a:rPr>
              <a:t>та </a:t>
            </a:r>
            <a:r>
              <a:rPr lang="uk-UA" sz="2400" b="1" dirty="0" smtClean="0">
                <a:latin typeface="Times New Roman"/>
                <a:ea typeface="Times New Roman"/>
              </a:rPr>
              <a:t>України</a:t>
            </a:r>
          </a:p>
          <a:p>
            <a:pPr lvl="0" algn="ctr">
              <a:spcAft>
                <a:spcPts val="0"/>
              </a:spcAft>
              <a:tabLst>
                <a:tab pos="630555" algn="l"/>
                <a:tab pos="6400800" algn="l"/>
                <a:tab pos="6515100" algn="l"/>
              </a:tabLst>
            </a:pPr>
            <a:endParaRPr lang="uk-UA" sz="2400" b="1" dirty="0" smtClean="0">
              <a:latin typeface="Times New Roman"/>
              <a:ea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Times New Roman"/>
              <a:buChar char="-"/>
              <a:tabLst>
                <a:tab pos="6400800" algn="l"/>
                <a:tab pos="6515100" algn="l"/>
              </a:tabLst>
            </a:pP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специфіка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академічного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співу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 (Л.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Дмітрієв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, М.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Донець-Тессейр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, Д.</a:t>
            </a:r>
            <a:r>
              <a:rPr lang="uk-UA" sz="2400" dirty="0">
                <a:latin typeface="Times New Roman"/>
                <a:ea typeface="Times New Roman"/>
                <a:cs typeface="Times New Roman"/>
              </a:rPr>
              <a:t> 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Євтушенко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, Д.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Люш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, А.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Менабені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, Р.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Юссон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, </a:t>
            </a:r>
            <a:r>
              <a:rPr lang="ru-RU" sz="2400" dirty="0" smtClean="0">
                <a:latin typeface="Times New Roman"/>
                <a:ea typeface="Times New Roman"/>
                <a:cs typeface="Times New Roman"/>
              </a:rPr>
              <a:t/>
            </a:r>
            <a:br>
              <a:rPr lang="ru-RU" sz="2400" dirty="0" smtClean="0">
                <a:latin typeface="Times New Roman"/>
                <a:ea typeface="Times New Roman"/>
                <a:cs typeface="Times New Roman"/>
              </a:rPr>
            </a:br>
            <a:r>
              <a:rPr lang="ru-RU" sz="2400" dirty="0" smtClean="0">
                <a:latin typeface="Times New Roman"/>
                <a:ea typeface="Times New Roman"/>
                <a:cs typeface="Times New Roman"/>
              </a:rPr>
              <a:t>Ю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.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Юцевич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); </a:t>
            </a:r>
            <a:endParaRPr lang="ru-RU" sz="2400" dirty="0">
              <a:latin typeface="Calibri"/>
              <a:ea typeface="Times New Roman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Times New Roman"/>
              <a:buChar char="-"/>
              <a:tabLst>
                <a:tab pos="6400800" algn="l"/>
                <a:tab pos="6515100" algn="l"/>
              </a:tabLst>
            </a:pP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провідні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положення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теорії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співацького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 голосу (В. Антонюк, Н.</a:t>
            </a:r>
            <a:r>
              <a:rPr lang="uk-UA" sz="2400" dirty="0">
                <a:latin typeface="Times New Roman"/>
                <a:ea typeface="Times New Roman"/>
                <a:cs typeface="Times New Roman"/>
              </a:rPr>
              <a:t> 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Гребенюк, О.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Маруфенко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, В. Морозов, О. Стахевич, </a:t>
            </a:r>
            <a:r>
              <a:rPr lang="ru-RU" sz="2400" dirty="0" smtClean="0">
                <a:latin typeface="Times New Roman"/>
                <a:ea typeface="Times New Roman"/>
                <a:cs typeface="Times New Roman"/>
              </a:rPr>
              <a:t/>
            </a:r>
            <a:br>
              <a:rPr lang="ru-RU" sz="2400" dirty="0" smtClean="0">
                <a:latin typeface="Times New Roman"/>
                <a:ea typeface="Times New Roman"/>
                <a:cs typeface="Times New Roman"/>
              </a:rPr>
            </a:br>
            <a:r>
              <a:rPr lang="ru-RU" sz="2400" dirty="0" smtClean="0">
                <a:latin typeface="Times New Roman"/>
                <a:ea typeface="Times New Roman"/>
                <a:cs typeface="Times New Roman"/>
              </a:rPr>
              <a:t>В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. Юшманов та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ін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.); </a:t>
            </a:r>
            <a:endParaRPr lang="ru-RU" sz="2400" dirty="0" smtClean="0">
              <a:latin typeface="Calibri"/>
              <a:ea typeface="Times New Roman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Times New Roman"/>
              <a:buChar char="-"/>
              <a:tabLst>
                <a:tab pos="6400800" algn="l"/>
                <a:tab pos="6515100" algn="l"/>
              </a:tabLst>
            </a:pPr>
            <a:r>
              <a:rPr lang="ru-RU" sz="2400" dirty="0" err="1" smtClean="0">
                <a:latin typeface="Times New Roman"/>
                <a:ea typeface="Calibri"/>
              </a:rPr>
              <a:t>особливості</a:t>
            </a:r>
            <a:r>
              <a:rPr lang="ru-RU" sz="2400" dirty="0" smtClean="0">
                <a:latin typeface="Times New Roman"/>
                <a:ea typeface="Calibri"/>
              </a:rPr>
              <a:t> </a:t>
            </a:r>
            <a:r>
              <a:rPr lang="ru-RU" sz="2400" dirty="0">
                <a:latin typeface="Times New Roman"/>
                <a:ea typeface="Calibri"/>
              </a:rPr>
              <a:t>вокально-</a:t>
            </a:r>
            <a:r>
              <a:rPr lang="ru-RU" sz="2400" dirty="0" err="1">
                <a:latin typeface="Times New Roman"/>
                <a:ea typeface="Calibri"/>
              </a:rPr>
              <a:t>хорової</a:t>
            </a:r>
            <a:r>
              <a:rPr lang="ru-RU" sz="2400" dirty="0">
                <a:latin typeface="Times New Roman"/>
                <a:ea typeface="Calibri"/>
              </a:rPr>
              <a:t> </a:t>
            </a:r>
            <a:r>
              <a:rPr lang="ru-RU" sz="2400" dirty="0" err="1">
                <a:latin typeface="Times New Roman"/>
                <a:ea typeface="Calibri"/>
              </a:rPr>
              <a:t>підготовки</a:t>
            </a:r>
            <a:r>
              <a:rPr lang="ru-RU" sz="2400" dirty="0">
                <a:latin typeface="Times New Roman"/>
                <a:ea typeface="Calibri"/>
              </a:rPr>
              <a:t> </a:t>
            </a:r>
            <a:r>
              <a:rPr lang="ru-RU" sz="2400" dirty="0" err="1">
                <a:latin typeface="Times New Roman"/>
                <a:ea typeface="Calibri"/>
              </a:rPr>
              <a:t>студентів-вокалістів</a:t>
            </a:r>
            <a:r>
              <a:rPr lang="ru-RU" sz="2400" dirty="0">
                <a:latin typeface="Times New Roman"/>
                <a:ea typeface="Calibri"/>
              </a:rPr>
              <a:t> з </a:t>
            </a:r>
            <a:r>
              <a:rPr lang="ru-RU" sz="2400" dirty="0" err="1">
                <a:latin typeface="Times New Roman"/>
                <a:ea typeface="Calibri"/>
              </a:rPr>
              <a:t>урахуванням</a:t>
            </a:r>
            <a:r>
              <a:rPr lang="ru-RU" sz="2400" dirty="0">
                <a:latin typeface="Times New Roman"/>
                <a:ea typeface="Calibri"/>
              </a:rPr>
              <a:t> </a:t>
            </a:r>
            <a:r>
              <a:rPr lang="ru-RU" sz="2400" dirty="0" err="1">
                <a:latin typeface="Times New Roman"/>
                <a:ea typeface="Calibri"/>
              </a:rPr>
              <a:t>особистого</a:t>
            </a:r>
            <a:r>
              <a:rPr lang="ru-RU" sz="2400" dirty="0">
                <a:latin typeface="Times New Roman"/>
                <a:ea typeface="Calibri"/>
              </a:rPr>
              <a:t> </a:t>
            </a:r>
            <a:r>
              <a:rPr lang="ru-RU" sz="2400" dirty="0" err="1">
                <a:latin typeface="Times New Roman"/>
                <a:ea typeface="Calibri"/>
              </a:rPr>
              <a:t>досвіду</a:t>
            </a:r>
            <a:r>
              <a:rPr lang="ru-RU" sz="2400" dirty="0">
                <a:latin typeface="Times New Roman"/>
                <a:ea typeface="Calibri"/>
              </a:rPr>
              <a:t> </a:t>
            </a:r>
            <a:r>
              <a:rPr lang="ru-RU" sz="2400" dirty="0" err="1">
                <a:latin typeface="Times New Roman"/>
                <a:ea typeface="Calibri"/>
              </a:rPr>
              <a:t>практикуючих</a:t>
            </a:r>
            <a:r>
              <a:rPr lang="ru-RU" sz="2400" dirty="0">
                <a:latin typeface="Times New Roman"/>
                <a:ea typeface="Calibri"/>
              </a:rPr>
              <a:t> </a:t>
            </a:r>
            <a:r>
              <a:rPr lang="ru-RU" sz="2400" dirty="0" err="1">
                <a:latin typeface="Times New Roman"/>
                <a:ea typeface="Calibri"/>
              </a:rPr>
              <a:t>педагогів</a:t>
            </a:r>
            <a:r>
              <a:rPr lang="ru-RU" sz="2400" dirty="0">
                <a:latin typeface="Times New Roman"/>
                <a:ea typeface="Calibri"/>
              </a:rPr>
              <a:t> (М. </a:t>
            </a:r>
            <a:r>
              <a:rPr lang="ru-RU" sz="2400" dirty="0" err="1">
                <a:latin typeface="Times New Roman"/>
                <a:ea typeface="Calibri"/>
              </a:rPr>
              <a:t>Данилін</a:t>
            </a:r>
            <a:r>
              <a:rPr lang="ru-RU" sz="2400" dirty="0">
                <a:latin typeface="Times New Roman"/>
                <a:ea typeface="Calibri"/>
              </a:rPr>
              <a:t>, М. Леонтович, В. </a:t>
            </a:r>
            <a:r>
              <a:rPr lang="ru-RU" sz="2400" dirty="0" err="1">
                <a:latin typeface="Times New Roman"/>
                <a:ea typeface="Calibri"/>
              </a:rPr>
              <a:t>Мінін</a:t>
            </a:r>
            <a:r>
              <a:rPr lang="ru-RU" sz="2400" dirty="0">
                <a:latin typeface="Times New Roman"/>
                <a:ea typeface="Calibri"/>
              </a:rPr>
              <a:t>, В. Попов, </a:t>
            </a:r>
            <a:r>
              <a:rPr lang="ru-RU" sz="2400" dirty="0" smtClean="0">
                <a:latin typeface="Times New Roman"/>
                <a:ea typeface="Calibri"/>
              </a:rPr>
              <a:t/>
            </a:r>
            <a:br>
              <a:rPr lang="ru-RU" sz="2400" dirty="0" smtClean="0">
                <a:latin typeface="Times New Roman"/>
                <a:ea typeface="Calibri"/>
              </a:rPr>
            </a:br>
            <a:r>
              <a:rPr lang="ru-RU" sz="2400" dirty="0" smtClean="0">
                <a:latin typeface="Times New Roman"/>
                <a:ea typeface="Calibri"/>
              </a:rPr>
              <a:t>К</a:t>
            </a:r>
            <a:r>
              <a:rPr lang="ru-RU" sz="2400" dirty="0">
                <a:latin typeface="Times New Roman"/>
                <a:ea typeface="Calibri"/>
              </a:rPr>
              <a:t>. </a:t>
            </a:r>
            <a:r>
              <a:rPr lang="ru-RU" sz="2400" dirty="0" err="1">
                <a:latin typeface="Times New Roman"/>
                <a:ea typeface="Calibri"/>
              </a:rPr>
              <a:t>Птиця</a:t>
            </a:r>
            <a:r>
              <a:rPr lang="ru-RU" sz="2400" dirty="0">
                <a:latin typeface="Times New Roman"/>
                <a:ea typeface="Calibri"/>
              </a:rPr>
              <a:t>, В. Соколов, К. Стеценко, Г.</a:t>
            </a:r>
            <a:r>
              <a:rPr lang="uk-UA" sz="2400" dirty="0">
                <a:latin typeface="Times New Roman"/>
                <a:ea typeface="Calibri"/>
              </a:rPr>
              <a:t> </a:t>
            </a:r>
            <a:r>
              <a:rPr lang="ru-RU" sz="2400" dirty="0">
                <a:latin typeface="Times New Roman"/>
                <a:ea typeface="Calibri"/>
              </a:rPr>
              <a:t>Струве, Б. </a:t>
            </a:r>
            <a:r>
              <a:rPr lang="ru-RU" sz="2400" dirty="0" err="1">
                <a:latin typeface="Times New Roman"/>
                <a:ea typeface="Calibri"/>
              </a:rPr>
              <a:t>Тевлін</a:t>
            </a:r>
            <a:r>
              <a:rPr lang="ru-RU" sz="2400" dirty="0">
                <a:latin typeface="Times New Roman"/>
                <a:ea typeface="Calibri"/>
              </a:rPr>
              <a:t>, </a:t>
            </a:r>
            <a:r>
              <a:rPr lang="ru-RU" sz="2400" dirty="0" smtClean="0">
                <a:latin typeface="Times New Roman"/>
                <a:ea typeface="Calibri"/>
              </a:rPr>
              <a:t/>
            </a:r>
            <a:br>
              <a:rPr lang="ru-RU" sz="2400" dirty="0" smtClean="0">
                <a:latin typeface="Times New Roman"/>
                <a:ea typeface="Calibri"/>
              </a:rPr>
            </a:br>
            <a:r>
              <a:rPr lang="ru-RU" sz="2400" dirty="0" smtClean="0">
                <a:latin typeface="Times New Roman"/>
                <a:ea typeface="Calibri"/>
              </a:rPr>
              <a:t>П</a:t>
            </a:r>
            <a:r>
              <a:rPr lang="ru-RU" sz="2400" dirty="0">
                <a:latin typeface="Times New Roman"/>
                <a:ea typeface="Calibri"/>
              </a:rPr>
              <a:t>. Чесноков, О. Юрлов та </a:t>
            </a:r>
            <a:r>
              <a:rPr lang="ru-RU" sz="2400" dirty="0" err="1">
                <a:latin typeface="Times New Roman"/>
                <a:ea typeface="Calibri"/>
              </a:rPr>
              <a:t>ін</a:t>
            </a:r>
            <a:r>
              <a:rPr lang="ru-RU" sz="2400" dirty="0">
                <a:latin typeface="Times New Roman"/>
                <a:ea typeface="Calibri"/>
              </a:rPr>
              <a:t>.);</a:t>
            </a:r>
            <a:endParaRPr lang="uk-UA" sz="2400" dirty="0"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01885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Прямоугольник 3"/>
          <p:cNvSpPr>
            <a:spLocks noChangeArrowheads="1"/>
          </p:cNvSpPr>
          <p:nvPr/>
        </p:nvSpPr>
        <p:spPr bwMode="auto">
          <a:xfrm>
            <a:off x="107504" y="188640"/>
            <a:ext cx="8784976" cy="6491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0" algn="ctr">
              <a:spcAft>
                <a:spcPts val="0"/>
              </a:spcAft>
              <a:tabLst>
                <a:tab pos="630555" algn="l"/>
                <a:tab pos="6400800" algn="l"/>
                <a:tab pos="6515100" algn="l"/>
              </a:tabLst>
            </a:pPr>
            <a:r>
              <a:rPr lang="uk-UA" sz="2400" b="1" dirty="0">
                <a:latin typeface="Times New Roman"/>
                <a:ea typeface="Times New Roman"/>
              </a:rPr>
              <a:t>Аспекти розгляду проблеми професійної підготовки вокалістів у системі вищої музичної освіти Китаю та України</a:t>
            </a:r>
          </a:p>
          <a:p>
            <a:pPr lvl="0" algn="ctr">
              <a:spcAft>
                <a:spcPts val="0"/>
              </a:spcAft>
              <a:tabLst>
                <a:tab pos="630555" algn="l"/>
                <a:tab pos="6400800" algn="l"/>
                <a:tab pos="6515100" algn="l"/>
              </a:tabLst>
            </a:pPr>
            <a:endParaRPr lang="uk-UA" sz="2400" b="1" dirty="0" smtClean="0">
              <a:latin typeface="Times New Roman"/>
              <a:ea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Times New Roman"/>
              <a:buChar char="-"/>
              <a:tabLst>
                <a:tab pos="6400800" algn="l"/>
                <a:tab pos="6515100" algn="l"/>
              </a:tabLst>
            </a:pPr>
            <a:r>
              <a:rPr lang="ru-RU" sz="2300" dirty="0" err="1" smtClean="0">
                <a:latin typeface="Times New Roman"/>
                <a:ea typeface="Times New Roman"/>
                <a:cs typeface="Times New Roman"/>
              </a:rPr>
              <a:t>методологічні</a:t>
            </a:r>
            <a:r>
              <a:rPr lang="ru-RU" sz="2300" dirty="0" smtClean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та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методичні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аспекти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різноманітних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напрямів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 вокально-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педагогічної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підготовки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китайських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студентів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 (Ван Лей, Вей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Лімін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,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Лі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Чуньпен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,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Лін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 Хай,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Ма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Цзюнь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,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Чжао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Веньфан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,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Чен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Дін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,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Цзінь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Нань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 та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ін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.);</a:t>
            </a:r>
            <a:endParaRPr lang="ru-RU" sz="2300" dirty="0">
              <a:latin typeface="Calibri"/>
              <a:ea typeface="Times New Roman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Times New Roman"/>
              <a:buChar char="-"/>
              <a:tabLst>
                <a:tab pos="6400800" algn="l"/>
                <a:tab pos="6515100" algn="l"/>
              </a:tabLst>
            </a:pP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загальні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проблеми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 вокально-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виконавського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мистецтва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300" dirty="0" smtClean="0">
                <a:latin typeface="Times New Roman"/>
                <a:ea typeface="Times New Roman"/>
                <a:cs typeface="Times New Roman"/>
              </a:rPr>
              <a:t/>
            </a:r>
            <a:br>
              <a:rPr lang="ru-RU" sz="2300" dirty="0" smtClean="0">
                <a:latin typeface="Times New Roman"/>
                <a:ea typeface="Times New Roman"/>
                <a:cs typeface="Times New Roman"/>
              </a:rPr>
            </a:br>
            <a:r>
              <a:rPr lang="ru-RU" sz="2300" dirty="0" smtClean="0">
                <a:latin typeface="Times New Roman"/>
                <a:ea typeface="Times New Roman"/>
                <a:cs typeface="Times New Roman"/>
              </a:rPr>
              <a:t>(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В. Антонюк, Б.</a:t>
            </a:r>
            <a:r>
              <a:rPr lang="uk-UA" sz="2300" dirty="0">
                <a:latin typeface="Times New Roman"/>
                <a:ea typeface="Times New Roman"/>
                <a:cs typeface="Times New Roman"/>
              </a:rPr>
              <a:t> 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Гнидь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, Н. Гребенюк, Л.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Дмитрієв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, А.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Саркісян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, Ю.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Юцевич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 та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ін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. (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Україна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); Вей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Лімін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,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Сюй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Дін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Чжун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,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Ціо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Лі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,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Ма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Ге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Шунь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,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Ма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Цзюнь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,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Сі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Даофен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, Ян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Хун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 Нянь та </a:t>
            </a:r>
            <a:r>
              <a:rPr lang="ru-RU" sz="2300" dirty="0" err="1">
                <a:latin typeface="Times New Roman"/>
                <a:ea typeface="Times New Roman"/>
                <a:cs typeface="Times New Roman"/>
              </a:rPr>
              <a:t>ін</a:t>
            </a:r>
            <a:r>
              <a:rPr lang="ru-RU" sz="2300" dirty="0">
                <a:latin typeface="Times New Roman"/>
                <a:ea typeface="Times New Roman"/>
                <a:cs typeface="Times New Roman"/>
              </a:rPr>
              <a:t>. (Китай</a:t>
            </a:r>
            <a:r>
              <a:rPr lang="ru-RU" sz="2300" dirty="0" smtClean="0">
                <a:latin typeface="Times New Roman"/>
                <a:ea typeface="Times New Roman"/>
                <a:cs typeface="Times New Roman"/>
              </a:rPr>
              <a:t>));</a:t>
            </a:r>
            <a:endParaRPr lang="ru-RU" sz="2300" dirty="0" smtClean="0">
              <a:latin typeface="Calibri"/>
              <a:ea typeface="Times New Roman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Times New Roman"/>
              <a:buChar char="-"/>
              <a:tabLst>
                <a:tab pos="6400800" algn="l"/>
                <a:tab pos="6515100" algn="l"/>
              </a:tabLst>
            </a:pPr>
            <a:r>
              <a:rPr lang="ru-RU" sz="2300" dirty="0" err="1" smtClean="0">
                <a:latin typeface="Times New Roman"/>
                <a:ea typeface="Calibri"/>
              </a:rPr>
              <a:t>проблеми</a:t>
            </a:r>
            <a:r>
              <a:rPr lang="ru-RU" sz="2300" dirty="0" smtClean="0">
                <a:latin typeface="Times New Roman"/>
                <a:ea typeface="Calibri"/>
              </a:rPr>
              <a:t> </a:t>
            </a:r>
            <a:r>
              <a:rPr lang="ru-RU" sz="2300" dirty="0">
                <a:latin typeface="Times New Roman"/>
                <a:ea typeface="Calibri"/>
              </a:rPr>
              <a:t>та </a:t>
            </a:r>
            <a:r>
              <a:rPr lang="ru-RU" sz="2300" dirty="0" err="1">
                <a:latin typeface="Times New Roman"/>
                <a:ea typeface="Calibri"/>
              </a:rPr>
              <a:t>специфіка</a:t>
            </a:r>
            <a:r>
              <a:rPr lang="ru-RU" sz="2300" dirty="0">
                <a:latin typeface="Times New Roman"/>
                <a:ea typeface="Calibri"/>
              </a:rPr>
              <a:t> </a:t>
            </a:r>
            <a:r>
              <a:rPr lang="ru-RU" sz="2300" dirty="0" err="1">
                <a:latin typeface="Times New Roman"/>
                <a:ea typeface="Calibri"/>
              </a:rPr>
              <a:t>оволодіння</a:t>
            </a:r>
            <a:r>
              <a:rPr lang="ru-RU" sz="2300" dirty="0">
                <a:latin typeface="Times New Roman"/>
                <a:ea typeface="Calibri"/>
              </a:rPr>
              <a:t> вокальною </a:t>
            </a:r>
            <a:r>
              <a:rPr lang="ru-RU" sz="2300" dirty="0" err="1">
                <a:latin typeface="Times New Roman"/>
                <a:ea typeface="Calibri"/>
              </a:rPr>
              <a:t>виконавською</a:t>
            </a:r>
            <a:r>
              <a:rPr lang="ru-RU" sz="2300" dirty="0">
                <a:latin typeface="Times New Roman"/>
                <a:ea typeface="Calibri"/>
              </a:rPr>
              <a:t> </a:t>
            </a:r>
            <a:r>
              <a:rPr lang="ru-RU" sz="2300" dirty="0" err="1">
                <a:latin typeface="Times New Roman"/>
                <a:ea typeface="Calibri"/>
              </a:rPr>
              <a:t>технікою</a:t>
            </a:r>
            <a:r>
              <a:rPr lang="ru-RU" sz="2300" dirty="0">
                <a:latin typeface="Times New Roman"/>
                <a:ea typeface="Calibri"/>
              </a:rPr>
              <a:t> (Н. Гребенюк, В. </a:t>
            </a:r>
            <a:r>
              <a:rPr lang="ru-RU" sz="2300" dirty="0" err="1">
                <a:latin typeface="Times New Roman"/>
                <a:ea typeface="Calibri"/>
              </a:rPr>
              <a:t>Багадуров</a:t>
            </a:r>
            <a:r>
              <a:rPr lang="ru-RU" sz="2300" dirty="0">
                <a:latin typeface="Times New Roman"/>
                <a:ea typeface="Calibri"/>
              </a:rPr>
              <a:t>, В. </a:t>
            </a:r>
            <a:r>
              <a:rPr lang="ru-RU" sz="2300" dirty="0" err="1">
                <a:latin typeface="Times New Roman"/>
                <a:ea typeface="Calibri"/>
              </a:rPr>
              <a:t>Ємельянов</a:t>
            </a:r>
            <a:r>
              <a:rPr lang="ru-RU" sz="2300" dirty="0">
                <a:latin typeface="Times New Roman"/>
                <a:ea typeface="Calibri"/>
              </a:rPr>
              <a:t>, </a:t>
            </a:r>
            <a:r>
              <a:rPr lang="ru-RU" sz="2300" dirty="0" smtClean="0">
                <a:latin typeface="Times New Roman"/>
                <a:ea typeface="Calibri"/>
              </a:rPr>
              <a:t/>
            </a:r>
            <a:br>
              <a:rPr lang="ru-RU" sz="2300" dirty="0" smtClean="0">
                <a:latin typeface="Times New Roman"/>
                <a:ea typeface="Calibri"/>
              </a:rPr>
            </a:br>
            <a:r>
              <a:rPr lang="ru-RU" sz="2300" dirty="0" smtClean="0">
                <a:latin typeface="Times New Roman"/>
                <a:ea typeface="Calibri"/>
              </a:rPr>
              <a:t>Л</a:t>
            </a:r>
            <a:r>
              <a:rPr lang="ru-RU" sz="2300" dirty="0">
                <a:latin typeface="Times New Roman"/>
                <a:ea typeface="Calibri"/>
              </a:rPr>
              <a:t>. </a:t>
            </a:r>
            <a:r>
              <a:rPr lang="ru-RU" sz="2300" dirty="0" err="1">
                <a:latin typeface="Times New Roman"/>
                <a:ea typeface="Calibri"/>
              </a:rPr>
              <a:t>Дмитрієв</a:t>
            </a:r>
            <a:r>
              <a:rPr lang="ru-RU" sz="2300" dirty="0">
                <a:latin typeface="Times New Roman"/>
                <a:ea typeface="Calibri"/>
              </a:rPr>
              <a:t>, К. </a:t>
            </a:r>
            <a:r>
              <a:rPr lang="ru-RU" sz="2300" dirty="0" err="1">
                <a:latin typeface="Times New Roman"/>
                <a:ea typeface="Calibri"/>
              </a:rPr>
              <a:t>Матвєєва</a:t>
            </a:r>
            <a:r>
              <a:rPr lang="ru-RU" sz="2300" dirty="0">
                <a:latin typeface="Times New Roman"/>
                <a:ea typeface="Calibri"/>
              </a:rPr>
              <a:t>, О.</a:t>
            </a:r>
            <a:r>
              <a:rPr lang="uk-UA" sz="2300" dirty="0">
                <a:latin typeface="Times New Roman"/>
                <a:ea typeface="Calibri"/>
              </a:rPr>
              <a:t> </a:t>
            </a:r>
            <a:r>
              <a:rPr lang="ru-RU" sz="2300" dirty="0" err="1">
                <a:latin typeface="Times New Roman"/>
                <a:ea typeface="Calibri"/>
              </a:rPr>
              <a:t>Матвеєва</a:t>
            </a:r>
            <a:r>
              <a:rPr lang="ru-RU" sz="2300" dirty="0">
                <a:latin typeface="Times New Roman"/>
                <a:ea typeface="Calibri"/>
              </a:rPr>
              <a:t>, А. </a:t>
            </a:r>
            <a:r>
              <a:rPr lang="ru-RU" sz="2300" dirty="0" err="1">
                <a:latin typeface="Times New Roman"/>
                <a:ea typeface="Calibri"/>
              </a:rPr>
              <a:t>Менабені</a:t>
            </a:r>
            <a:r>
              <a:rPr lang="ru-RU" sz="2300" dirty="0">
                <a:latin typeface="Times New Roman"/>
                <a:ea typeface="Calibri"/>
              </a:rPr>
              <a:t>, </a:t>
            </a:r>
            <a:r>
              <a:rPr lang="ru-RU" sz="2300" dirty="0" smtClean="0">
                <a:latin typeface="Times New Roman"/>
                <a:ea typeface="Calibri"/>
              </a:rPr>
              <a:t/>
            </a:r>
            <a:br>
              <a:rPr lang="ru-RU" sz="2300" dirty="0" smtClean="0">
                <a:latin typeface="Times New Roman"/>
                <a:ea typeface="Calibri"/>
              </a:rPr>
            </a:br>
            <a:r>
              <a:rPr lang="ru-RU" sz="2300" dirty="0" smtClean="0">
                <a:latin typeface="Times New Roman"/>
                <a:ea typeface="Calibri"/>
              </a:rPr>
              <a:t>В</a:t>
            </a:r>
            <a:r>
              <a:rPr lang="ru-RU" sz="2300" dirty="0">
                <a:latin typeface="Times New Roman"/>
                <a:ea typeface="Calibri"/>
              </a:rPr>
              <a:t>. Морозов, А. </a:t>
            </a:r>
            <a:r>
              <a:rPr lang="ru-RU" sz="2300" dirty="0" err="1">
                <a:latin typeface="Times New Roman"/>
                <a:ea typeface="Calibri"/>
              </a:rPr>
              <a:t>Саркісян</a:t>
            </a:r>
            <a:r>
              <a:rPr lang="ru-RU" sz="2300" dirty="0">
                <a:latin typeface="Times New Roman"/>
                <a:ea typeface="Calibri"/>
              </a:rPr>
              <a:t> (</a:t>
            </a:r>
            <a:r>
              <a:rPr lang="ru-RU" sz="2300" dirty="0" err="1">
                <a:latin typeface="Times New Roman"/>
                <a:ea typeface="Calibri"/>
              </a:rPr>
              <a:t>Україна</a:t>
            </a:r>
            <a:r>
              <a:rPr lang="ru-RU" sz="2300" dirty="0">
                <a:latin typeface="Times New Roman"/>
                <a:ea typeface="Calibri"/>
              </a:rPr>
              <a:t>); </a:t>
            </a:r>
            <a:r>
              <a:rPr lang="ru-RU" sz="2300" dirty="0" err="1">
                <a:latin typeface="Times New Roman"/>
                <a:ea typeface="Calibri"/>
              </a:rPr>
              <a:t>Гу</a:t>
            </a:r>
            <a:r>
              <a:rPr lang="ru-RU" sz="2300" dirty="0">
                <a:latin typeface="Times New Roman"/>
                <a:ea typeface="Calibri"/>
              </a:rPr>
              <a:t> </a:t>
            </a:r>
            <a:r>
              <a:rPr lang="ru-RU" sz="2300" dirty="0" err="1">
                <a:latin typeface="Times New Roman"/>
                <a:ea typeface="Calibri"/>
              </a:rPr>
              <a:t>Юй</a:t>
            </a:r>
            <a:r>
              <a:rPr lang="ru-RU" sz="2300" dirty="0">
                <a:latin typeface="Times New Roman"/>
                <a:ea typeface="Calibri"/>
              </a:rPr>
              <a:t> Мей, У </a:t>
            </a:r>
            <a:r>
              <a:rPr lang="ru-RU" sz="2300" dirty="0" err="1">
                <a:latin typeface="Times New Roman"/>
                <a:ea typeface="Calibri"/>
              </a:rPr>
              <a:t>Лін</a:t>
            </a:r>
            <a:r>
              <a:rPr lang="ru-RU" sz="2300" dirty="0">
                <a:latin typeface="Times New Roman"/>
                <a:ea typeface="Calibri"/>
              </a:rPr>
              <a:t> Фень, </a:t>
            </a:r>
            <a:r>
              <a:rPr lang="ru-RU" sz="2300" dirty="0" err="1">
                <a:latin typeface="Times New Roman"/>
                <a:ea typeface="Calibri"/>
              </a:rPr>
              <a:t>Чжен</a:t>
            </a:r>
            <a:r>
              <a:rPr lang="ru-RU" sz="2300" dirty="0">
                <a:latin typeface="Times New Roman"/>
                <a:ea typeface="Calibri"/>
              </a:rPr>
              <a:t> </a:t>
            </a:r>
            <a:r>
              <a:rPr lang="ru-RU" sz="2300" dirty="0" err="1">
                <a:latin typeface="Times New Roman"/>
                <a:ea typeface="Calibri"/>
              </a:rPr>
              <a:t>Сяо</a:t>
            </a:r>
            <a:r>
              <a:rPr lang="ru-RU" sz="2300" dirty="0">
                <a:latin typeface="Times New Roman"/>
                <a:ea typeface="Calibri"/>
              </a:rPr>
              <a:t> </a:t>
            </a:r>
            <a:r>
              <a:rPr lang="ru-RU" sz="2300" dirty="0" err="1">
                <a:latin typeface="Times New Roman"/>
                <a:ea typeface="Calibri"/>
              </a:rPr>
              <a:t>Ін</a:t>
            </a:r>
            <a:r>
              <a:rPr lang="ru-RU" sz="2300" dirty="0">
                <a:latin typeface="Times New Roman"/>
                <a:ea typeface="Calibri"/>
              </a:rPr>
              <a:t>, Чжоу </a:t>
            </a:r>
            <a:r>
              <a:rPr lang="ru-RU" sz="2300" dirty="0" err="1">
                <a:latin typeface="Times New Roman"/>
                <a:ea typeface="Calibri"/>
              </a:rPr>
              <a:t>Чжен</a:t>
            </a:r>
            <a:r>
              <a:rPr lang="ru-RU" sz="2300" dirty="0">
                <a:latin typeface="Times New Roman"/>
                <a:ea typeface="Calibri"/>
              </a:rPr>
              <a:t> </a:t>
            </a:r>
            <a:r>
              <a:rPr lang="ru-RU" sz="2300" dirty="0" err="1">
                <a:latin typeface="Times New Roman"/>
                <a:ea typeface="Calibri"/>
              </a:rPr>
              <a:t>Сун</a:t>
            </a:r>
            <a:r>
              <a:rPr lang="ru-RU" sz="2300" dirty="0">
                <a:latin typeface="Times New Roman"/>
                <a:ea typeface="Calibri"/>
              </a:rPr>
              <a:t> та </a:t>
            </a:r>
            <a:r>
              <a:rPr lang="ru-RU" sz="2300" dirty="0" err="1">
                <a:latin typeface="Times New Roman"/>
                <a:ea typeface="Calibri"/>
              </a:rPr>
              <a:t>ін</a:t>
            </a:r>
            <a:r>
              <a:rPr lang="ru-RU" sz="2300" dirty="0">
                <a:latin typeface="Times New Roman"/>
                <a:ea typeface="Calibri"/>
              </a:rPr>
              <a:t>. (Китай));</a:t>
            </a:r>
            <a:endParaRPr lang="en-US" sz="23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7687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Прямоугольник 3"/>
          <p:cNvSpPr>
            <a:spLocks noChangeArrowheads="1"/>
          </p:cNvSpPr>
          <p:nvPr/>
        </p:nvSpPr>
        <p:spPr bwMode="auto">
          <a:xfrm>
            <a:off x="107504" y="188640"/>
            <a:ext cx="8784976" cy="6261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0" algn="ctr">
              <a:spcAft>
                <a:spcPts val="0"/>
              </a:spcAft>
              <a:tabLst>
                <a:tab pos="630555" algn="l"/>
                <a:tab pos="6400800" algn="l"/>
                <a:tab pos="6515100" algn="l"/>
              </a:tabLst>
            </a:pPr>
            <a:r>
              <a:rPr lang="uk-UA" sz="2400" b="1" dirty="0">
                <a:latin typeface="Times New Roman"/>
                <a:ea typeface="Times New Roman"/>
              </a:rPr>
              <a:t>Аспекти розгляду проблеми професійної підготовки вокалістів у системі вищої музичної освіти Китаю та України</a:t>
            </a:r>
          </a:p>
          <a:p>
            <a:pPr lvl="0" algn="ctr">
              <a:spcAft>
                <a:spcPts val="0"/>
              </a:spcAft>
              <a:tabLst>
                <a:tab pos="630555" algn="l"/>
                <a:tab pos="6400800" algn="l"/>
                <a:tab pos="6515100" algn="l"/>
              </a:tabLst>
            </a:pPr>
            <a:endParaRPr lang="uk-UA" sz="2400" b="1" dirty="0" smtClean="0">
              <a:latin typeface="Times New Roman"/>
              <a:ea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Times New Roman"/>
              <a:buChar char="-"/>
              <a:tabLst>
                <a:tab pos="6400800" algn="l"/>
                <a:tab pos="6515100" algn="l"/>
              </a:tabLst>
            </a:pP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вокальна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підготовка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 в </a:t>
            </a: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Україні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 (В. Антонюк, Л. Василенко, </a:t>
            </a:r>
            <a:r>
              <a:rPr lang="ru-RU" sz="2600" dirty="0" smtClean="0">
                <a:latin typeface="Times New Roman"/>
                <a:ea typeface="Times New Roman"/>
                <a:cs typeface="Times New Roman"/>
              </a:rPr>
              <a:t/>
            </a:r>
            <a:br>
              <a:rPr lang="ru-RU" sz="2600" dirty="0" smtClean="0">
                <a:latin typeface="Times New Roman"/>
                <a:ea typeface="Times New Roman"/>
                <a:cs typeface="Times New Roman"/>
              </a:rPr>
            </a:br>
            <a:r>
              <a:rPr lang="ru-RU" sz="2600" dirty="0" smtClean="0">
                <a:latin typeface="Times New Roman"/>
                <a:ea typeface="Times New Roman"/>
                <a:cs typeface="Times New Roman"/>
              </a:rPr>
              <a:t>Б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. </a:t>
            </a: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Гнидь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, Р.</a:t>
            </a:r>
            <a:r>
              <a:rPr lang="uk-UA" sz="2600" dirty="0">
                <a:latin typeface="Times New Roman"/>
                <a:ea typeface="Times New Roman"/>
                <a:cs typeface="Times New Roman"/>
              </a:rPr>
              <a:t> 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Лоцман, О. </a:t>
            </a: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Маруфенко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, Л. Прохорова, О. Прядко, С. </a:t>
            </a: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Сквирский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, Г.</a:t>
            </a:r>
            <a:r>
              <a:rPr lang="uk-UA" sz="2600" dirty="0">
                <a:latin typeface="Times New Roman"/>
                <a:ea typeface="Times New Roman"/>
                <a:cs typeface="Times New Roman"/>
              </a:rPr>
              <a:t> </a:t>
            </a: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Стасько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 О. Стахевич, Т. Ткаченко та </a:t>
            </a: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ін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.);</a:t>
            </a:r>
            <a:endParaRPr lang="ru-RU" sz="2600" dirty="0">
              <a:latin typeface="Calibri"/>
              <a:ea typeface="Times New Roman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Times New Roman"/>
              <a:buChar char="-"/>
              <a:tabLst>
                <a:tab pos="6400800" algn="l"/>
                <a:tab pos="6515100" algn="l"/>
              </a:tabLst>
            </a:pP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вокальна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підготовка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 в </a:t>
            </a: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Китаї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 (</a:t>
            </a: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Гу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Юй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 Мей, </a:t>
            </a: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Ма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Ге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Шунь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, </a:t>
            </a: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Сюй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 Дин </a:t>
            </a: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Чжун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, У Лин Фень, </a:t>
            </a: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Ціо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 Ли, </a:t>
            </a: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Чжен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Сяо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Ін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, Чжоу </a:t>
            </a: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Чжен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Сун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, Ян </a:t>
            </a: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Хун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 Нянь);</a:t>
            </a:r>
            <a:endParaRPr lang="ru-RU" sz="2600" dirty="0">
              <a:latin typeface="Calibri"/>
              <a:ea typeface="Times New Roman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Times New Roman"/>
              <a:buChar char="-"/>
              <a:tabLst>
                <a:tab pos="6400800" algn="l"/>
                <a:tab pos="6515100" algn="l"/>
              </a:tabLst>
            </a:pP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техніка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 постановки голосу та </a:t>
            </a: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фізіологія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цього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процесу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600" dirty="0" smtClean="0">
                <a:latin typeface="Times New Roman"/>
                <a:ea typeface="Times New Roman"/>
                <a:cs typeface="Times New Roman"/>
              </a:rPr>
              <a:t/>
            </a:r>
            <a:br>
              <a:rPr lang="ru-RU" sz="2600" dirty="0" smtClean="0">
                <a:latin typeface="Times New Roman"/>
                <a:ea typeface="Times New Roman"/>
                <a:cs typeface="Times New Roman"/>
              </a:rPr>
            </a:br>
            <a:r>
              <a:rPr lang="ru-RU" sz="2600" dirty="0" smtClean="0">
                <a:latin typeface="Times New Roman"/>
                <a:ea typeface="Times New Roman"/>
                <a:cs typeface="Times New Roman"/>
              </a:rPr>
              <a:t>(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Л. </a:t>
            </a: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Дмитрієв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, І.</a:t>
            </a:r>
            <a:r>
              <a:rPr lang="uk-UA" sz="2600" dirty="0">
                <a:latin typeface="Times New Roman"/>
                <a:ea typeface="Times New Roman"/>
                <a:cs typeface="Times New Roman"/>
              </a:rPr>
              <a:t> 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Назаренко, Д. </a:t>
            </a: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Аспелунд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, Ф. </a:t>
            </a: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Заседателєв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, </a:t>
            </a:r>
            <a:r>
              <a:rPr lang="ru-RU" sz="2600" dirty="0" smtClean="0">
                <a:latin typeface="Times New Roman"/>
                <a:ea typeface="Times New Roman"/>
                <a:cs typeface="Times New Roman"/>
              </a:rPr>
              <a:t/>
            </a:r>
            <a:br>
              <a:rPr lang="ru-RU" sz="2600" dirty="0" smtClean="0">
                <a:latin typeface="Times New Roman"/>
                <a:ea typeface="Times New Roman"/>
                <a:cs typeface="Times New Roman"/>
              </a:rPr>
            </a:br>
            <a:r>
              <a:rPr lang="ru-RU" sz="2600" dirty="0" smtClean="0">
                <a:latin typeface="Times New Roman"/>
                <a:ea typeface="Times New Roman"/>
                <a:cs typeface="Times New Roman"/>
              </a:rPr>
              <a:t>О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. </a:t>
            </a: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Зданович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, І. </a:t>
            </a: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Левідов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, В.</a:t>
            </a:r>
            <a:r>
              <a:rPr lang="uk-UA" sz="2600" dirty="0">
                <a:latin typeface="Times New Roman"/>
                <a:ea typeface="Times New Roman"/>
                <a:cs typeface="Times New Roman"/>
              </a:rPr>
              <a:t> 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Морозов, Л. </a:t>
            </a: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Работнов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, А. </a:t>
            </a: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Кисельов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, О. Стахевич та </a:t>
            </a:r>
            <a:r>
              <a:rPr lang="ru-RU" sz="2600" dirty="0" err="1">
                <a:latin typeface="Times New Roman"/>
                <a:ea typeface="Times New Roman"/>
                <a:cs typeface="Times New Roman"/>
              </a:rPr>
              <a:t>ін</a:t>
            </a:r>
            <a:r>
              <a:rPr lang="ru-RU" sz="2600" dirty="0">
                <a:latin typeface="Times New Roman"/>
                <a:ea typeface="Times New Roman"/>
                <a:cs typeface="Times New Roman"/>
              </a:rPr>
              <a:t>.);</a:t>
            </a:r>
            <a:endParaRPr lang="ru-RU" sz="2600" dirty="0">
              <a:effectLst/>
              <a:latin typeface="Calibri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49954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Прямоугольник 3"/>
          <p:cNvSpPr>
            <a:spLocks noChangeArrowheads="1"/>
          </p:cNvSpPr>
          <p:nvPr/>
        </p:nvSpPr>
        <p:spPr bwMode="auto">
          <a:xfrm>
            <a:off x="107504" y="188640"/>
            <a:ext cx="8784976" cy="6438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0" algn="ctr">
              <a:spcAft>
                <a:spcPts val="0"/>
              </a:spcAft>
              <a:tabLst>
                <a:tab pos="630555" algn="l"/>
                <a:tab pos="6400800" algn="l"/>
                <a:tab pos="6515100" algn="l"/>
              </a:tabLst>
            </a:pPr>
            <a:r>
              <a:rPr lang="uk-UA" sz="2400" b="1" dirty="0">
                <a:latin typeface="Times New Roman"/>
                <a:ea typeface="Times New Roman"/>
              </a:rPr>
              <a:t>Аспекти розгляду проблеми професійної підготовки вокалістів у системі вищої музичної освіти Китаю та України</a:t>
            </a:r>
          </a:p>
          <a:p>
            <a:pPr lvl="0" algn="ctr">
              <a:spcAft>
                <a:spcPts val="0"/>
              </a:spcAft>
              <a:tabLst>
                <a:tab pos="630555" algn="l"/>
                <a:tab pos="6400800" algn="l"/>
                <a:tab pos="6515100" algn="l"/>
              </a:tabLst>
            </a:pPr>
            <a:endParaRPr lang="uk-UA" sz="2400" b="1" dirty="0" smtClean="0">
              <a:latin typeface="Times New Roman"/>
              <a:ea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Times New Roman"/>
              <a:buChar char="-"/>
              <a:tabLst>
                <a:tab pos="6400800" algn="l"/>
                <a:tab pos="6515100" algn="l"/>
              </a:tabLst>
            </a:pP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формування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 й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розвиток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фахових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здібностей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400" dirty="0" smtClean="0">
                <a:latin typeface="Times New Roman"/>
                <a:ea typeface="Times New Roman"/>
                <a:cs typeface="Times New Roman"/>
              </a:rPr>
              <a:t/>
            </a:r>
            <a:br>
              <a:rPr lang="ru-RU" sz="2400" dirty="0" smtClean="0">
                <a:latin typeface="Times New Roman"/>
                <a:ea typeface="Times New Roman"/>
                <a:cs typeface="Times New Roman"/>
              </a:rPr>
            </a:br>
            <a:r>
              <a:rPr lang="ru-RU" sz="2400" dirty="0" smtClean="0">
                <a:latin typeface="Times New Roman"/>
                <a:ea typeface="Times New Roman"/>
                <a:cs typeface="Times New Roman"/>
              </a:rPr>
              <a:t>(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Л.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Дмитрієв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, А.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Вербова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, В.</a:t>
            </a:r>
            <a:r>
              <a:rPr lang="uk-UA" sz="2400" dirty="0">
                <a:latin typeface="Times New Roman"/>
                <a:ea typeface="Times New Roman"/>
                <a:cs typeface="Times New Roman"/>
              </a:rPr>
              <a:t> 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Юшманов та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ін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.);</a:t>
            </a:r>
            <a:endParaRPr lang="ru-RU" sz="2400" dirty="0">
              <a:latin typeface="Calibri"/>
              <a:ea typeface="Times New Roman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Times New Roman"/>
              <a:buChar char="-"/>
              <a:tabLst>
                <a:tab pos="6400800" algn="l"/>
                <a:tab pos="6515100" algn="l"/>
              </a:tabLst>
            </a:pP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фізіологічні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основи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 постановки голосу (М.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Грачова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, К.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Злобін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, І. Павлов, Л.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Работнов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, І. Сеченов, </a:t>
            </a:r>
            <a:r>
              <a:rPr lang="ru-RU" sz="2400" dirty="0" smtClean="0">
                <a:latin typeface="Times New Roman"/>
                <a:ea typeface="Times New Roman"/>
                <a:cs typeface="Times New Roman"/>
              </a:rPr>
              <a:t/>
            </a:r>
            <a:br>
              <a:rPr lang="ru-RU" sz="2400" dirty="0" smtClean="0">
                <a:latin typeface="Times New Roman"/>
                <a:ea typeface="Times New Roman"/>
                <a:cs typeface="Times New Roman"/>
              </a:rPr>
            </a:br>
            <a:r>
              <a:rPr lang="ru-RU" sz="2400" dirty="0" smtClean="0">
                <a:latin typeface="Times New Roman"/>
                <a:ea typeface="Times New Roman"/>
                <a:cs typeface="Times New Roman"/>
              </a:rPr>
              <a:t>Ю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. Фролов, О. Яковлев та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ін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.);</a:t>
            </a:r>
            <a:endParaRPr lang="ru-RU" sz="2400" dirty="0">
              <a:latin typeface="Calibri"/>
              <a:ea typeface="Times New Roman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Times New Roman"/>
              <a:buChar char="-"/>
              <a:tabLst>
                <a:tab pos="6400800" algn="l"/>
                <a:tab pos="6515100" algn="l"/>
              </a:tabLst>
            </a:pP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дослідження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 в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галузі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фоніатрїї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 (Ф.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Засєдатєлєв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, </a:t>
            </a:r>
            <a:r>
              <a:rPr lang="ru-RU" sz="2400" dirty="0" smtClean="0">
                <a:latin typeface="Times New Roman"/>
                <a:ea typeface="Times New Roman"/>
                <a:cs typeface="Times New Roman"/>
              </a:rPr>
              <a:t/>
            </a:r>
            <a:br>
              <a:rPr lang="ru-RU" sz="2400" dirty="0" smtClean="0">
                <a:latin typeface="Times New Roman"/>
                <a:ea typeface="Times New Roman"/>
                <a:cs typeface="Times New Roman"/>
              </a:rPr>
            </a:br>
            <a:r>
              <a:rPr lang="ru-RU" sz="2400" dirty="0" smtClean="0">
                <a:latin typeface="Times New Roman"/>
                <a:ea typeface="Times New Roman"/>
                <a:cs typeface="Times New Roman"/>
              </a:rPr>
              <a:t>А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.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Єгоров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, І.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Лєвідов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, М.</a:t>
            </a:r>
            <a:r>
              <a:rPr lang="uk-UA" sz="2400" dirty="0">
                <a:latin typeface="Times New Roman"/>
                <a:ea typeface="Times New Roman"/>
                <a:cs typeface="Times New Roman"/>
              </a:rPr>
              <a:t> 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Фомічов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 та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ін</a:t>
            </a:r>
            <a:r>
              <a:rPr lang="ru-RU" sz="2400" dirty="0" smtClean="0">
                <a:latin typeface="Times New Roman"/>
                <a:ea typeface="Times New Roman"/>
                <a:cs typeface="Times New Roman"/>
              </a:rPr>
              <a:t>.);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Times New Roman"/>
              <a:buChar char="-"/>
              <a:tabLst>
                <a:tab pos="6400800" algn="l"/>
                <a:tab pos="6515100" algn="l"/>
              </a:tabLst>
            </a:pP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акустичні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особливості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процесу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голосоутворення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 (Н.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Жинкін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, А.</a:t>
            </a:r>
            <a:r>
              <a:rPr lang="uk-UA" sz="2400" dirty="0">
                <a:latin typeface="Times New Roman"/>
                <a:ea typeface="Times New Roman"/>
                <a:cs typeface="Times New Roman"/>
              </a:rPr>
              <a:t> 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Мюзехольд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, С.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Ржевкін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, А. Рудаков, Р.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Юссон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 та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ін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.);</a:t>
            </a:r>
            <a:endParaRPr lang="ru-RU" sz="2400" dirty="0">
              <a:latin typeface="Calibri"/>
              <a:ea typeface="Times New Roman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Times New Roman"/>
              <a:buChar char="-"/>
              <a:tabLst>
                <a:tab pos="6400800" algn="l"/>
                <a:tab pos="6515100" algn="l"/>
              </a:tabLst>
            </a:pP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орфоепічні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норми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звуковидобування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 (Б.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Базилікут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, </a:t>
            </a:r>
            <a:r>
              <a:rPr lang="ru-RU" sz="2400" dirty="0" smtClean="0">
                <a:latin typeface="Times New Roman"/>
                <a:ea typeface="Times New Roman"/>
                <a:cs typeface="Times New Roman"/>
              </a:rPr>
              <a:t/>
            </a:r>
            <a:br>
              <a:rPr lang="ru-RU" sz="2400" dirty="0" smtClean="0">
                <a:latin typeface="Times New Roman"/>
                <a:ea typeface="Times New Roman"/>
                <a:cs typeface="Times New Roman"/>
              </a:rPr>
            </a:br>
            <a:r>
              <a:rPr lang="ru-RU" sz="2400" dirty="0" smtClean="0">
                <a:latin typeface="Times New Roman"/>
                <a:ea typeface="Times New Roman"/>
                <a:cs typeface="Times New Roman"/>
              </a:rPr>
              <a:t>О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.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Знаменська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, О.</a:t>
            </a:r>
            <a:r>
              <a:rPr lang="uk-UA" sz="2400" dirty="0">
                <a:latin typeface="Times New Roman"/>
                <a:ea typeface="Times New Roman"/>
                <a:cs typeface="Times New Roman"/>
              </a:rPr>
              <a:t> 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Микита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 та </a:t>
            </a:r>
            <a:r>
              <a:rPr lang="ru-RU" sz="2400" dirty="0" err="1">
                <a:latin typeface="Times New Roman"/>
                <a:ea typeface="Times New Roman"/>
                <a:cs typeface="Times New Roman"/>
              </a:rPr>
              <a:t>ін</a:t>
            </a:r>
            <a:r>
              <a:rPr lang="ru-RU" sz="2400" dirty="0" smtClean="0">
                <a:latin typeface="Times New Roman"/>
                <a:ea typeface="Times New Roman"/>
                <a:cs typeface="Times New Roman"/>
              </a:rPr>
              <a:t>.);</a:t>
            </a:r>
            <a:endParaRPr lang="ru-RU" sz="2400" dirty="0" smtClean="0">
              <a:latin typeface="Calibri"/>
              <a:ea typeface="Times New Roman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Times New Roman"/>
              <a:buChar char="-"/>
              <a:tabLst>
                <a:tab pos="6400800" algn="l"/>
                <a:tab pos="6515100" algn="l"/>
              </a:tabLst>
            </a:pPr>
            <a:r>
              <a:rPr lang="ru-RU" sz="2400" dirty="0" err="1" smtClean="0">
                <a:latin typeface="Times New Roman"/>
                <a:ea typeface="Calibri"/>
              </a:rPr>
              <a:t>гігієна</a:t>
            </a:r>
            <a:r>
              <a:rPr lang="ru-RU" sz="2400" dirty="0" smtClean="0">
                <a:latin typeface="Times New Roman"/>
                <a:ea typeface="Calibri"/>
              </a:rPr>
              <a:t> </a:t>
            </a:r>
            <a:r>
              <a:rPr lang="ru-RU" sz="2400" dirty="0" err="1">
                <a:latin typeface="Times New Roman"/>
                <a:ea typeface="Calibri"/>
              </a:rPr>
              <a:t>співацького</a:t>
            </a:r>
            <a:r>
              <a:rPr lang="ru-RU" sz="2400" dirty="0">
                <a:latin typeface="Times New Roman"/>
                <a:ea typeface="Calibri"/>
              </a:rPr>
              <a:t> голосу (А. </a:t>
            </a:r>
            <a:r>
              <a:rPr lang="ru-RU" sz="2400" dirty="0" err="1">
                <a:latin typeface="Times New Roman"/>
                <a:ea typeface="Calibri"/>
              </a:rPr>
              <a:t>Єгоров</a:t>
            </a:r>
            <a:r>
              <a:rPr lang="ru-RU" sz="2400" dirty="0">
                <a:latin typeface="Times New Roman"/>
                <a:ea typeface="Calibri"/>
              </a:rPr>
              <a:t>, Д. </a:t>
            </a:r>
            <a:r>
              <a:rPr lang="ru-RU" sz="2400" dirty="0" err="1">
                <a:latin typeface="Times New Roman"/>
                <a:ea typeface="Calibri"/>
              </a:rPr>
              <a:t>Люш</a:t>
            </a:r>
            <a:r>
              <a:rPr lang="ru-RU" sz="2400" dirty="0">
                <a:latin typeface="Times New Roman"/>
                <a:ea typeface="Calibri"/>
              </a:rPr>
              <a:t> та </a:t>
            </a:r>
            <a:r>
              <a:rPr lang="ru-RU" sz="2400" dirty="0" err="1">
                <a:latin typeface="Times New Roman"/>
                <a:ea typeface="Calibri"/>
              </a:rPr>
              <a:t>ін</a:t>
            </a:r>
            <a:r>
              <a:rPr lang="ru-RU" sz="2400" dirty="0">
                <a:latin typeface="Times New Roman"/>
                <a:ea typeface="Calibri"/>
              </a:rPr>
              <a:t>.).</a:t>
            </a:r>
            <a:endParaRPr lang="ru-RU" sz="2400" dirty="0">
              <a:effectLst/>
              <a:latin typeface="Calibri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59813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 txBox="1">
            <a:spLocks/>
          </p:cNvSpPr>
          <p:nvPr/>
        </p:nvSpPr>
        <p:spPr bwMode="auto">
          <a:xfrm>
            <a:off x="395536" y="1124744"/>
            <a:ext cx="8215312" cy="4150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indent="271463" algn="ctr" eaLnBrk="1" hangingPunct="1"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r>
              <a:rPr lang="uk-UA" sz="3600" b="1" dirty="0" smtClean="0">
                <a:latin typeface="Times New Roman"/>
                <a:ea typeface="Calibri"/>
              </a:rPr>
              <a:t>Завдання 2</a:t>
            </a:r>
          </a:p>
          <a:p>
            <a:pPr indent="271463" algn="ctr" eaLnBrk="1" hangingPunct="1"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r>
              <a:rPr lang="uk-UA" sz="3600" dirty="0" smtClean="0">
                <a:latin typeface="Times New Roman"/>
                <a:ea typeface="Calibri"/>
              </a:rPr>
              <a:t>розкрити </a:t>
            </a:r>
            <a:r>
              <a:rPr lang="ru-RU" sz="3600" dirty="0" err="1" smtClean="0">
                <a:latin typeface="Times New Roman"/>
                <a:ea typeface="Calibri"/>
              </a:rPr>
              <a:t>методологічн</a:t>
            </a:r>
            <a:r>
              <a:rPr lang="uk-UA" sz="3600" dirty="0" smtClean="0">
                <a:latin typeface="Times New Roman"/>
                <a:ea typeface="Calibri"/>
              </a:rPr>
              <a:t>і </a:t>
            </a:r>
            <a:r>
              <a:rPr lang="ru-RU" sz="3600" dirty="0" err="1" smtClean="0">
                <a:latin typeface="Times New Roman"/>
                <a:ea typeface="Calibri"/>
              </a:rPr>
              <a:t>підход</a:t>
            </a:r>
            <a:r>
              <a:rPr lang="uk-UA" sz="3600" dirty="0" smtClean="0">
                <a:latin typeface="Times New Roman"/>
                <a:ea typeface="Calibri"/>
              </a:rPr>
              <a:t>и</a:t>
            </a:r>
            <a:r>
              <a:rPr lang="ru-RU" sz="3600" dirty="0" smtClean="0">
                <a:latin typeface="Times New Roman"/>
                <a:ea typeface="Calibri"/>
              </a:rPr>
              <a:t> </a:t>
            </a:r>
            <a:r>
              <a:rPr lang="ru-RU" sz="3600" dirty="0">
                <a:latin typeface="Times New Roman"/>
                <a:ea typeface="Calibri"/>
              </a:rPr>
              <a:t>до </a:t>
            </a:r>
            <a:r>
              <a:rPr lang="ru-RU" sz="3600" dirty="0" err="1">
                <a:latin typeface="Times New Roman"/>
                <a:ea typeface="Calibri"/>
              </a:rPr>
              <a:t>професійної</a:t>
            </a:r>
            <a:r>
              <a:rPr lang="ru-RU" sz="3600" dirty="0">
                <a:latin typeface="Times New Roman"/>
                <a:ea typeface="Calibri"/>
              </a:rPr>
              <a:t> </a:t>
            </a:r>
            <a:r>
              <a:rPr lang="ru-RU" sz="3600" dirty="0" err="1">
                <a:latin typeface="Times New Roman"/>
                <a:ea typeface="Calibri"/>
              </a:rPr>
              <a:t>підготовки</a:t>
            </a:r>
            <a:r>
              <a:rPr lang="ru-RU" sz="3600" dirty="0">
                <a:latin typeface="Times New Roman"/>
                <a:ea typeface="Calibri"/>
              </a:rPr>
              <a:t> </a:t>
            </a:r>
            <a:r>
              <a:rPr lang="ru-RU" sz="3600" dirty="0" err="1">
                <a:latin typeface="Times New Roman"/>
                <a:ea typeface="Calibri"/>
              </a:rPr>
              <a:t>вокалістів</a:t>
            </a:r>
            <a:r>
              <a:rPr lang="ru-RU" sz="3600" dirty="0">
                <a:latin typeface="Times New Roman"/>
                <a:ea typeface="Calibri"/>
              </a:rPr>
              <a:t> </a:t>
            </a:r>
            <a:r>
              <a:rPr lang="uk-UA" sz="3600" dirty="0">
                <a:latin typeface="Times New Roman"/>
                <a:ea typeface="Calibri"/>
              </a:rPr>
              <a:t>у </a:t>
            </a:r>
            <a:r>
              <a:rPr lang="ru-RU" sz="3600" dirty="0">
                <a:latin typeface="Times New Roman"/>
                <a:ea typeface="Calibri"/>
              </a:rPr>
              <a:t>закладах </a:t>
            </a:r>
            <a:r>
              <a:rPr lang="ru-RU" sz="3600" dirty="0" err="1">
                <a:latin typeface="Times New Roman"/>
                <a:ea typeface="Calibri"/>
              </a:rPr>
              <a:t>вищої</a:t>
            </a:r>
            <a:r>
              <a:rPr lang="ru-RU" sz="3600" dirty="0">
                <a:latin typeface="Times New Roman"/>
                <a:ea typeface="Calibri"/>
              </a:rPr>
              <a:t> </a:t>
            </a:r>
            <a:r>
              <a:rPr lang="ru-RU" sz="3600" dirty="0" err="1">
                <a:latin typeface="Times New Roman"/>
                <a:ea typeface="Calibri"/>
              </a:rPr>
              <a:t>музичної</a:t>
            </a:r>
            <a:r>
              <a:rPr lang="ru-RU" sz="3600" dirty="0">
                <a:latin typeface="Times New Roman"/>
                <a:ea typeface="Calibri"/>
              </a:rPr>
              <a:t> </a:t>
            </a:r>
            <a:r>
              <a:rPr lang="ru-RU" sz="3600" dirty="0" err="1">
                <a:latin typeface="Times New Roman"/>
                <a:ea typeface="Calibri"/>
              </a:rPr>
              <a:t>освіти</a:t>
            </a:r>
            <a:r>
              <a:rPr lang="ru-RU" sz="3600" dirty="0">
                <a:latin typeface="Times New Roman"/>
                <a:ea typeface="Calibri"/>
              </a:rPr>
              <a:t> Китаю та </a:t>
            </a:r>
            <a:r>
              <a:rPr lang="ru-RU" sz="3600" dirty="0" err="1">
                <a:latin typeface="Times New Roman"/>
                <a:ea typeface="Calibri"/>
              </a:rPr>
              <a:t>України</a:t>
            </a:r>
            <a:r>
              <a:rPr lang="ru-RU" sz="3600" dirty="0">
                <a:latin typeface="Times New Roman"/>
                <a:ea typeface="Calibri"/>
              </a:rPr>
              <a:t> та </a:t>
            </a:r>
            <a:r>
              <a:rPr lang="ru-RU" sz="3600" dirty="0" err="1" smtClean="0">
                <a:latin typeface="Times New Roman"/>
                <a:ea typeface="Calibri"/>
              </a:rPr>
              <a:t>визнач</a:t>
            </a:r>
            <a:r>
              <a:rPr lang="uk-UA" sz="3600" dirty="0" err="1" smtClean="0">
                <a:latin typeface="Times New Roman"/>
                <a:ea typeface="Calibri"/>
              </a:rPr>
              <a:t>ити</a:t>
            </a:r>
            <a:r>
              <a:rPr lang="ru-RU" sz="3600" dirty="0" smtClean="0">
                <a:latin typeface="Times New Roman"/>
                <a:ea typeface="Calibri"/>
              </a:rPr>
              <a:t> </a:t>
            </a:r>
            <a:r>
              <a:rPr lang="ru-RU" sz="3600" dirty="0" err="1" smtClean="0">
                <a:latin typeface="Times New Roman"/>
                <a:ea typeface="Calibri"/>
              </a:rPr>
              <a:t>історичн</a:t>
            </a:r>
            <a:r>
              <a:rPr lang="uk-UA" sz="3600" dirty="0" err="1" smtClean="0">
                <a:latin typeface="Times New Roman"/>
                <a:ea typeface="Calibri"/>
              </a:rPr>
              <a:t>ий</a:t>
            </a:r>
            <a:r>
              <a:rPr lang="ru-RU" sz="3600" dirty="0" smtClean="0">
                <a:latin typeface="Times New Roman"/>
                <a:ea typeface="Calibri"/>
              </a:rPr>
              <a:t> </a:t>
            </a:r>
            <a:r>
              <a:rPr lang="ru-RU" sz="3600" dirty="0" err="1" smtClean="0">
                <a:latin typeface="Times New Roman"/>
                <a:ea typeface="Calibri"/>
              </a:rPr>
              <a:t>розвиток</a:t>
            </a:r>
            <a:r>
              <a:rPr lang="ru-RU" sz="3600" dirty="0" smtClean="0">
                <a:latin typeface="Times New Roman"/>
                <a:ea typeface="Calibri"/>
              </a:rPr>
              <a:t> </a:t>
            </a:r>
            <a:r>
              <a:rPr lang="ru-RU" sz="3600" dirty="0" err="1">
                <a:latin typeface="Times New Roman"/>
                <a:ea typeface="Calibri"/>
              </a:rPr>
              <a:t>вокальних</a:t>
            </a:r>
            <a:r>
              <a:rPr lang="ru-RU" sz="3600" dirty="0">
                <a:latin typeface="Times New Roman"/>
                <a:ea typeface="Calibri"/>
              </a:rPr>
              <a:t> </a:t>
            </a:r>
            <a:r>
              <a:rPr lang="ru-RU" sz="3600" dirty="0" err="1">
                <a:latin typeface="Times New Roman"/>
                <a:ea typeface="Calibri"/>
              </a:rPr>
              <a:t>традицій</a:t>
            </a:r>
            <a:r>
              <a:rPr lang="ru-RU" sz="3600" dirty="0">
                <a:latin typeface="Times New Roman"/>
                <a:ea typeface="Calibri"/>
              </a:rPr>
              <a:t> Китаю та </a:t>
            </a:r>
            <a:r>
              <a:rPr lang="ru-RU" sz="3600" dirty="0" err="1">
                <a:latin typeface="Times New Roman"/>
                <a:ea typeface="Calibri"/>
              </a:rPr>
              <a:t>України</a:t>
            </a:r>
            <a:r>
              <a:rPr lang="uk-UA" sz="3600" dirty="0">
                <a:latin typeface="Times New Roman"/>
                <a:ea typeface="Calibri"/>
              </a:rPr>
              <a:t>.</a:t>
            </a:r>
            <a:endParaRPr lang="uk-UA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 txBox="1">
            <a:spLocks/>
          </p:cNvSpPr>
          <p:nvPr/>
        </p:nvSpPr>
        <p:spPr bwMode="auto">
          <a:xfrm>
            <a:off x="395536" y="1124744"/>
            <a:ext cx="8215312" cy="4150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indent="271463" algn="ctr" eaLnBrk="1" hangingPunct="1"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r>
              <a:rPr lang="ru-RU" sz="4000" b="1" dirty="0" err="1" smtClean="0">
                <a:latin typeface="Times New Roman"/>
                <a:ea typeface="Calibri"/>
              </a:rPr>
              <a:t>Підготовка</a:t>
            </a:r>
            <a:r>
              <a:rPr lang="ru-RU" sz="4000" b="1" dirty="0" smtClean="0">
                <a:latin typeface="Times New Roman"/>
                <a:ea typeface="Calibri"/>
              </a:rPr>
              <a:t> </a:t>
            </a:r>
            <a:r>
              <a:rPr lang="uk-UA" sz="4000" b="1" dirty="0">
                <a:latin typeface="Times New Roman"/>
                <a:ea typeface="Calibri"/>
              </a:rPr>
              <a:t>вокалістів</a:t>
            </a:r>
            <a:r>
              <a:rPr lang="ru-RU" sz="4000" b="1" dirty="0">
                <a:latin typeface="Times New Roman"/>
                <a:ea typeface="Calibri"/>
              </a:rPr>
              <a:t> у </a:t>
            </a:r>
            <a:r>
              <a:rPr lang="uk-UA" sz="4000" b="1" dirty="0">
                <a:latin typeface="Times New Roman"/>
                <a:ea typeface="Calibri"/>
              </a:rPr>
              <a:t>системі</a:t>
            </a:r>
            <a:r>
              <a:rPr lang="ru-RU" sz="4000" b="1" dirty="0">
                <a:latin typeface="Times New Roman"/>
                <a:ea typeface="Calibri"/>
              </a:rPr>
              <a:t> </a:t>
            </a:r>
            <a:r>
              <a:rPr lang="ru-RU" sz="4000" b="1" dirty="0" err="1">
                <a:latin typeface="Times New Roman"/>
                <a:ea typeface="Calibri"/>
              </a:rPr>
              <a:t>вищої</a:t>
            </a:r>
            <a:r>
              <a:rPr lang="uk-UA" sz="4000" b="1" dirty="0">
                <a:latin typeface="Times New Roman"/>
                <a:ea typeface="Calibri"/>
              </a:rPr>
              <a:t> музичної </a:t>
            </a:r>
            <a:r>
              <a:rPr lang="ru-RU" sz="4000" b="1" dirty="0" err="1">
                <a:latin typeface="Times New Roman"/>
                <a:ea typeface="Calibri"/>
              </a:rPr>
              <a:t>освіти</a:t>
            </a:r>
            <a:r>
              <a:rPr lang="ru-RU" sz="4000" b="1" dirty="0">
                <a:latin typeface="Times New Roman"/>
                <a:ea typeface="Calibri"/>
              </a:rPr>
              <a:t> </a:t>
            </a:r>
            <a:r>
              <a:rPr lang="ru-RU" sz="4000" dirty="0">
                <a:latin typeface="Times New Roman"/>
                <a:ea typeface="Calibri"/>
              </a:rPr>
              <a:t>– система </a:t>
            </a:r>
            <a:r>
              <a:rPr lang="ru-RU" sz="4000" dirty="0" err="1">
                <a:latin typeface="Times New Roman"/>
                <a:ea typeface="Calibri"/>
              </a:rPr>
              <a:t>заходів</a:t>
            </a:r>
            <a:r>
              <a:rPr lang="ru-RU" sz="4000" dirty="0">
                <a:latin typeface="Times New Roman"/>
                <a:ea typeface="Calibri"/>
              </a:rPr>
              <a:t>, </a:t>
            </a:r>
            <a:r>
              <a:rPr lang="ru-RU" sz="4000" dirty="0" err="1">
                <a:latin typeface="Times New Roman"/>
                <a:ea typeface="Calibri"/>
              </a:rPr>
              <a:t>спрямованих</a:t>
            </a:r>
            <a:r>
              <a:rPr lang="ru-RU" sz="4000" dirty="0">
                <a:latin typeface="Times New Roman"/>
                <a:ea typeface="Calibri"/>
              </a:rPr>
              <a:t> на </a:t>
            </a:r>
            <a:r>
              <a:rPr lang="uk-UA" sz="4000" dirty="0">
                <a:latin typeface="Times New Roman"/>
                <a:ea typeface="Calibri"/>
              </a:rPr>
              <a:t>процес засвоєння знань, умінь і навичок, необхідних для музичної діяльності</a:t>
            </a:r>
            <a:r>
              <a:rPr lang="uk-UA" sz="3600" dirty="0" smtClean="0">
                <a:latin typeface="Times New Roman"/>
                <a:ea typeface="Times New Roman"/>
              </a:rPr>
              <a:t>.</a:t>
            </a:r>
            <a:endParaRPr lang="uk-UA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2212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 txBox="1">
            <a:spLocks/>
          </p:cNvSpPr>
          <p:nvPr/>
        </p:nvSpPr>
        <p:spPr bwMode="auto">
          <a:xfrm>
            <a:off x="378254" y="260648"/>
            <a:ext cx="8215312" cy="4150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indent="271463" algn="ctr" eaLnBrk="1" hangingPunct="1"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r>
              <a:rPr lang="ru-RU" sz="2200" b="1" dirty="0" err="1" smtClean="0">
                <a:latin typeface="Times New Roman"/>
                <a:ea typeface="Calibri"/>
              </a:rPr>
              <a:t>Методологічні</a:t>
            </a:r>
            <a:r>
              <a:rPr lang="ru-RU" sz="2200" b="1" dirty="0" smtClean="0">
                <a:latin typeface="Times New Roman"/>
                <a:ea typeface="Calibri"/>
              </a:rPr>
              <a:t> </a:t>
            </a:r>
            <a:r>
              <a:rPr lang="uk-UA" sz="2200" b="1" dirty="0">
                <a:latin typeface="Times New Roman"/>
                <a:ea typeface="Calibri"/>
              </a:rPr>
              <a:t>підходи до професійної </a:t>
            </a:r>
            <a:r>
              <a:rPr lang="ru-RU" sz="2200" b="1" dirty="0" err="1">
                <a:latin typeface="Times New Roman"/>
                <a:ea typeface="Calibri"/>
              </a:rPr>
              <a:t>підготовки</a:t>
            </a:r>
            <a:r>
              <a:rPr lang="ru-RU" sz="2200" b="1" dirty="0">
                <a:latin typeface="Times New Roman"/>
                <a:ea typeface="Calibri"/>
              </a:rPr>
              <a:t> </a:t>
            </a:r>
            <a:r>
              <a:rPr lang="uk-UA" sz="2200" b="1" dirty="0">
                <a:latin typeface="Times New Roman"/>
                <a:ea typeface="Calibri"/>
              </a:rPr>
              <a:t>вокалістів у системі</a:t>
            </a:r>
            <a:r>
              <a:rPr lang="ru-RU" sz="2200" b="1" dirty="0">
                <a:latin typeface="Times New Roman"/>
                <a:ea typeface="Calibri"/>
              </a:rPr>
              <a:t> </a:t>
            </a:r>
            <a:r>
              <a:rPr lang="ru-RU" sz="2200" b="1" dirty="0" err="1">
                <a:latin typeface="Times New Roman"/>
                <a:ea typeface="Calibri"/>
              </a:rPr>
              <a:t>вищої</a:t>
            </a:r>
            <a:r>
              <a:rPr lang="ru-RU" sz="2200" b="1" dirty="0">
                <a:latin typeface="Times New Roman"/>
                <a:ea typeface="Calibri"/>
              </a:rPr>
              <a:t> </a:t>
            </a:r>
            <a:r>
              <a:rPr lang="uk-UA" sz="2200" b="1" dirty="0">
                <a:latin typeface="Times New Roman"/>
                <a:ea typeface="Calibri"/>
              </a:rPr>
              <a:t>музичної </a:t>
            </a:r>
            <a:r>
              <a:rPr lang="ru-RU" sz="2200" b="1" dirty="0" err="1">
                <a:latin typeface="Times New Roman"/>
                <a:ea typeface="Calibri"/>
              </a:rPr>
              <a:t>освіти</a:t>
            </a:r>
            <a:r>
              <a:rPr lang="ru-RU" sz="2200" b="1" dirty="0">
                <a:latin typeface="Times New Roman"/>
                <a:ea typeface="Calibri"/>
              </a:rPr>
              <a:t> Китаю </a:t>
            </a:r>
            <a:r>
              <a:rPr lang="uk-UA" sz="2200" b="1" dirty="0" smtClean="0">
                <a:latin typeface="Times New Roman"/>
                <a:ea typeface="Times New Roman"/>
              </a:rPr>
              <a:t>та України</a:t>
            </a:r>
          </a:p>
          <a:p>
            <a:pPr indent="271463" algn="ctr" eaLnBrk="1" hangingPunct="1"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endParaRPr lang="uk-UA" sz="2200" b="1" dirty="0">
              <a:latin typeface="Times New Roman"/>
              <a:ea typeface="Times New Roman"/>
            </a:endParaRPr>
          </a:p>
          <a:p>
            <a:pPr indent="271463" algn="ctr" eaLnBrk="1" hangingPunct="1"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endParaRPr lang="uk-UA" sz="2200" b="1" dirty="0" smtClean="0">
              <a:latin typeface="Times New Roman"/>
              <a:ea typeface="Times New Roman"/>
            </a:endParaRPr>
          </a:p>
          <a:p>
            <a:pPr indent="271463" algn="ctr" eaLnBrk="1" hangingPunct="1"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endParaRPr lang="uk-UA" sz="2200" b="1" dirty="0">
              <a:latin typeface="Times New Roman"/>
              <a:cs typeface="Times New Roman" pitchFamily="18" charset="0"/>
            </a:endParaRPr>
          </a:p>
          <a:p>
            <a:pPr indent="271463" algn="ctr" eaLnBrk="1" hangingPunct="1"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endParaRPr lang="uk-UA" sz="2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252357"/>
              </p:ext>
            </p:extLst>
          </p:nvPr>
        </p:nvGraphicFramePr>
        <p:xfrm>
          <a:off x="264801" y="1628800"/>
          <a:ext cx="8442218" cy="451692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257642"/>
                <a:gridCol w="5184576"/>
              </a:tblGrid>
              <a:tr h="404426"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/>
                        <a:t>Китай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/>
                        <a:t>Україна</a:t>
                      </a:r>
                      <a:endParaRPr lang="ru-RU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929">
                <a:tc>
                  <a:txBody>
                    <a:bodyPr/>
                    <a:lstStyle/>
                    <a:p>
                      <a:r>
                        <a:rPr lang="ru-RU" sz="2000" dirty="0" err="1" smtClean="0"/>
                        <a:t>Академічний</a:t>
                      </a:r>
                      <a:r>
                        <a:rPr lang="ru-RU" sz="2000" dirty="0" smtClean="0"/>
                        <a:t> 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err="1" smtClean="0"/>
                        <a:t>Аксіологічний</a:t>
                      </a:r>
                      <a:r>
                        <a:rPr lang="ru-RU" sz="2000" dirty="0" smtClean="0"/>
                        <a:t> 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2177"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dirty="0" err="1" smtClean="0"/>
                        <a:t>Особистісно-орієнтований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/>
                </a:tc>
              </a:tr>
              <a:tr h="382177"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dirty="0" err="1" smtClean="0"/>
                        <a:t>Культурологічний</a:t>
                      </a:r>
                      <a:r>
                        <a:rPr lang="ru-RU" sz="2000" dirty="0" smtClean="0"/>
                        <a:t> 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/>
                </a:tc>
              </a:tr>
              <a:tr h="428910"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err="1" smtClean="0"/>
                        <a:t>Діяльнісний</a:t>
                      </a:r>
                      <a:r>
                        <a:rPr lang="ru-RU" sz="2000" baseline="0" dirty="0" smtClean="0"/>
                        <a:t> </a:t>
                      </a:r>
                      <a:r>
                        <a:rPr lang="ru-RU" sz="2000" dirty="0" smtClean="0"/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endParaRPr lang="ru-RU" sz="2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err="1" smtClean="0"/>
                        <a:t>Системний</a:t>
                      </a:r>
                      <a:r>
                        <a:rPr lang="ru-RU" sz="2000" dirty="0" smtClean="0"/>
                        <a:t> </a:t>
                      </a:r>
                      <a:r>
                        <a:rPr lang="ru-RU" sz="2000" baseline="0" dirty="0" smtClean="0"/>
                        <a:t> 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0040">
                <a:tc>
                  <a:txBody>
                    <a:bodyPr/>
                    <a:lstStyle/>
                    <a:p>
                      <a:endParaRPr lang="ru-RU" sz="2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err="1" smtClean="0"/>
                        <a:t>Герменевтичний</a:t>
                      </a:r>
                      <a:r>
                        <a:rPr lang="ru-RU" sz="2000" baseline="0" dirty="0" smtClean="0"/>
                        <a:t> </a:t>
                      </a:r>
                      <a:r>
                        <a:rPr lang="ru-RU" sz="2000" dirty="0" smtClean="0"/>
                        <a:t> 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endParaRPr lang="ru-RU" sz="2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err="1" smtClean="0"/>
                        <a:t>Семіотичний</a:t>
                      </a:r>
                      <a:r>
                        <a:rPr lang="ru-RU" sz="2000" dirty="0" smtClean="0"/>
                        <a:t> 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endParaRPr lang="ru-RU" sz="2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20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Етнокультурний</a:t>
                      </a:r>
                      <a:r>
                        <a:rPr kumimoji="0" lang="ru-RU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7526"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err="1" smtClean="0"/>
                        <a:t>Компетентнісний</a:t>
                      </a:r>
                      <a:r>
                        <a:rPr lang="ru-RU" sz="2000" dirty="0" smtClean="0"/>
                        <a:t> </a:t>
                      </a:r>
                    </a:p>
                    <a:p>
                      <a:endParaRPr lang="ru-RU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4630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 txBox="1">
            <a:spLocks/>
          </p:cNvSpPr>
          <p:nvPr/>
        </p:nvSpPr>
        <p:spPr bwMode="auto">
          <a:xfrm>
            <a:off x="179512" y="116632"/>
            <a:ext cx="8964488" cy="4150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indent="271463" algn="ctr" eaLnBrk="1" hangingPunct="1"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r>
              <a:rPr lang="uk-UA" sz="2000" b="1" dirty="0">
                <a:latin typeface="Times New Roman"/>
                <a:ea typeface="Times New Roman"/>
              </a:rPr>
              <a:t>Е</a:t>
            </a:r>
            <a:r>
              <a:rPr lang="uk-UA" sz="2000" b="1" dirty="0" smtClean="0">
                <a:latin typeface="Times New Roman"/>
                <a:ea typeface="Times New Roman"/>
              </a:rPr>
              <a:t>тапи </a:t>
            </a:r>
            <a:r>
              <a:rPr lang="uk-UA" sz="2000" b="1" dirty="0">
                <a:latin typeface="Times New Roman"/>
                <a:ea typeface="Times New Roman"/>
              </a:rPr>
              <a:t>розвитку </a:t>
            </a:r>
            <a:r>
              <a:rPr lang="uk-UA" sz="2000" b="1" dirty="0" smtClean="0">
                <a:latin typeface="Times New Roman"/>
                <a:ea typeface="Times New Roman"/>
              </a:rPr>
              <a:t>вокальних традицій Китаю </a:t>
            </a:r>
            <a:r>
              <a:rPr lang="uk-UA" sz="2000" b="1" dirty="0">
                <a:latin typeface="Times New Roman"/>
                <a:ea typeface="Times New Roman"/>
              </a:rPr>
              <a:t>та </a:t>
            </a:r>
            <a:r>
              <a:rPr lang="uk-UA" sz="2000" b="1" dirty="0" smtClean="0">
                <a:latin typeface="Times New Roman"/>
                <a:ea typeface="Times New Roman"/>
              </a:rPr>
              <a:t>України</a:t>
            </a:r>
            <a:endParaRPr lang="uk-UA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0362677"/>
              </p:ext>
            </p:extLst>
          </p:nvPr>
        </p:nvGraphicFramePr>
        <p:xfrm>
          <a:off x="179512" y="908720"/>
          <a:ext cx="8568952" cy="560527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247220"/>
                <a:gridCol w="4321732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/>
                        <a:t>Китай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/>
                        <a:t>Україна</a:t>
                      </a:r>
                      <a:endParaRPr lang="ru-RU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400800" algn="l"/>
                          <a:tab pos="6515100" algn="l"/>
                        </a:tabLst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 </a:t>
                      </a:r>
                      <a:r>
                        <a:rPr lang="ru-RU" sz="16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етап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(II тис. до </a:t>
                      </a:r>
                      <a:r>
                        <a:rPr lang="ru-RU" sz="16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н.е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 – ХІІІ ст. до </a:t>
                      </a:r>
                      <a:r>
                        <a:rPr lang="ru-RU" sz="16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н.е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.) – </a:t>
                      </a:r>
                      <a:r>
                        <a:rPr lang="uk-UA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зародження; 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spc="-20" dirty="0" smtClean="0">
                          <a:effectLst/>
                          <a:latin typeface="Times New Roman"/>
                          <a:ea typeface="Calibri"/>
                        </a:rPr>
                        <a:t>І етап – доісторичний (до ІХ століття); 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 </a:t>
                      </a:r>
                      <a:r>
                        <a:rPr lang="ru-RU" sz="16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етап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(XIV–XI ст. до </a:t>
                      </a:r>
                      <a:r>
                        <a:rPr lang="ru-RU" sz="16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н.е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 – XIII ст. </a:t>
                      </a:r>
                      <a:r>
                        <a:rPr lang="ru-RU" sz="16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н.е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.) – </a:t>
                      </a:r>
                      <a:r>
                        <a:rPr lang="uk-UA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становлення, 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spc="-20" dirty="0" smtClean="0">
                          <a:effectLst/>
                          <a:latin typeface="Times New Roman"/>
                          <a:ea typeface="Calibri"/>
                        </a:rPr>
                        <a:t>І</a:t>
                      </a:r>
                      <a:r>
                        <a:rPr lang="uk-UA" sz="1600" spc="-20" dirty="0" smtClean="0">
                          <a:effectLst/>
                          <a:latin typeface="Times New Roman"/>
                          <a:ea typeface="Calibri"/>
                        </a:rPr>
                        <a:t>І етап</a:t>
                      </a:r>
                      <a:r>
                        <a:rPr lang="ru-RU" sz="1600" spc="-20" dirty="0" smtClean="0">
                          <a:effectLst/>
                          <a:latin typeface="Times New Roman"/>
                          <a:ea typeface="Calibri"/>
                        </a:rPr>
                        <a:t> – </a:t>
                      </a:r>
                      <a:r>
                        <a:rPr lang="uk-UA" sz="1600" spc="-20" dirty="0" err="1" smtClean="0">
                          <a:effectLst/>
                          <a:latin typeface="Times New Roman"/>
                          <a:ea typeface="Calibri"/>
                        </a:rPr>
                        <a:t>зароджувальний</a:t>
                      </a:r>
                      <a:r>
                        <a:rPr lang="ru-RU" sz="1600" spc="-20" dirty="0" smtClean="0">
                          <a:effectLst/>
                          <a:latin typeface="Times New Roman"/>
                          <a:ea typeface="Calibri"/>
                        </a:rPr>
                        <a:t> (</a:t>
                      </a:r>
                      <a:r>
                        <a:rPr lang="uk-UA" sz="1600" spc="-20" dirty="0" smtClean="0">
                          <a:effectLst/>
                          <a:latin typeface="Times New Roman"/>
                          <a:ea typeface="Calibri"/>
                        </a:rPr>
                        <a:t>ІХ – 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</a:rPr>
                        <a:t>XV</a:t>
                      </a:r>
                      <a:r>
                        <a:rPr lang="ru-RU" sz="1600" spc="-20" dirty="0" smtClean="0">
                          <a:effectLst/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ru-RU" sz="1600" spc="-20" dirty="0" err="1" smtClean="0">
                          <a:effectLst/>
                          <a:latin typeface="Times New Roman"/>
                          <a:ea typeface="Calibri"/>
                        </a:rPr>
                        <a:t>століття</a:t>
                      </a:r>
                      <a:r>
                        <a:rPr lang="ru-RU" sz="1600" spc="-20" dirty="0" smtClean="0">
                          <a:effectLst/>
                          <a:latin typeface="Times New Roman"/>
                          <a:ea typeface="Calibri"/>
                        </a:rPr>
                        <a:t>); 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 </a:t>
                      </a:r>
                      <a:r>
                        <a:rPr lang="ru-RU" sz="16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етап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(XIV – </a:t>
                      </a:r>
                      <a:r>
                        <a:rPr lang="ru-RU" sz="16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кінець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XIX ст.) – </a:t>
                      </a:r>
                      <a:r>
                        <a:rPr lang="uk-UA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традиційний, 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spc="-20" dirty="0" smtClean="0">
                          <a:effectLst/>
                          <a:latin typeface="Times New Roman"/>
                          <a:ea typeface="Calibri"/>
                        </a:rPr>
                        <a:t>ІІІ етап – реформаційний (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</a:rPr>
                        <a:t>XV</a:t>
                      </a:r>
                      <a:r>
                        <a:rPr lang="uk-UA" sz="1600" dirty="0" smtClean="0">
                          <a:effectLst/>
                          <a:latin typeface="Times New Roman"/>
                          <a:ea typeface="Calibri"/>
                        </a:rPr>
                        <a:t>І – 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</a:rPr>
                        <a:t>XV</a:t>
                      </a:r>
                      <a:r>
                        <a:rPr lang="uk-UA" sz="1600" dirty="0" smtClean="0">
                          <a:effectLst/>
                          <a:latin typeface="Times New Roman"/>
                          <a:ea typeface="Calibri"/>
                        </a:rPr>
                        <a:t>ІІ століття);</a:t>
                      </a:r>
                      <a:r>
                        <a:rPr lang="uk-UA" sz="1600" spc="-20" dirty="0" smtClean="0">
                          <a:effectLst/>
                          <a:latin typeface="Times New Roman"/>
                          <a:ea typeface="Calibri"/>
                        </a:rPr>
                        <a:t> 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етап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(початок ХХ ст. – 20-30-і роки ХХ ст.) – </a:t>
                      </a:r>
                      <a:r>
                        <a:rPr lang="uk-UA" sz="16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масовізації</a:t>
                      </a:r>
                      <a:r>
                        <a:rPr lang="uk-UA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spc="-20" dirty="0" smtClean="0">
                          <a:effectLst/>
                          <a:latin typeface="Times New Roman"/>
                          <a:ea typeface="Calibri"/>
                        </a:rPr>
                        <a:t>І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</a:rPr>
                        <a:t>V</a:t>
                      </a:r>
                      <a:r>
                        <a:rPr lang="uk-UA" sz="1600" spc="-20" dirty="0" smtClean="0">
                          <a:effectLst/>
                          <a:latin typeface="Times New Roman"/>
                          <a:ea typeface="Calibri"/>
                        </a:rPr>
                        <a:t> етап</a:t>
                      </a:r>
                      <a:r>
                        <a:rPr lang="ru-RU" sz="1600" spc="-20" dirty="0" smtClean="0">
                          <a:effectLst/>
                          <a:latin typeface="Times New Roman"/>
                          <a:ea typeface="Calibri"/>
                        </a:rPr>
                        <a:t> – </a:t>
                      </a:r>
                      <a:r>
                        <a:rPr lang="uk-UA" sz="1600" spc="-20" dirty="0" smtClean="0">
                          <a:effectLst/>
                          <a:latin typeface="Times New Roman"/>
                          <a:ea typeface="Calibri"/>
                        </a:rPr>
                        <a:t>просвітницький</a:t>
                      </a:r>
                      <a:r>
                        <a:rPr lang="ru-RU" sz="1600" spc="-20" dirty="0" smtClean="0">
                          <a:effectLst/>
                          <a:latin typeface="Times New Roman"/>
                          <a:ea typeface="Calibri"/>
                        </a:rPr>
                        <a:t> (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</a:rPr>
                        <a:t>XV</a:t>
                      </a:r>
                      <a:r>
                        <a:rPr lang="uk-UA" sz="1600" dirty="0" smtClean="0">
                          <a:effectLst/>
                          <a:latin typeface="Times New Roman"/>
                          <a:ea typeface="Calibri"/>
                        </a:rPr>
                        <a:t>ІІ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</a:rPr>
                        <a:t>I</a:t>
                      </a:r>
                      <a:r>
                        <a:rPr lang="uk-UA" sz="1600" dirty="0" smtClean="0">
                          <a:effectLst/>
                          <a:latin typeface="Times New Roman"/>
                          <a:ea typeface="Calibri"/>
                        </a:rPr>
                        <a:t> століття); </a:t>
                      </a:r>
                      <a:endParaRPr lang="ru-RU" sz="16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 </a:t>
                      </a:r>
                      <a:r>
                        <a:rPr lang="ru-RU" sz="16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етап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(1937–1949 </a:t>
                      </a:r>
                      <a:r>
                        <a:rPr lang="ru-RU" sz="16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рр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.) – </a:t>
                      </a:r>
                      <a:r>
                        <a:rPr lang="uk-UA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професіоналізації, 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>
                          <a:effectLst/>
                          <a:latin typeface="Times New Roman"/>
                          <a:ea typeface="Calibri"/>
                        </a:rPr>
                        <a:t>V етап</a:t>
                      </a:r>
                      <a:r>
                        <a:rPr lang="uk-UA" sz="1600" spc="-20" dirty="0" smtClean="0">
                          <a:effectLst/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ru-RU" sz="1600" spc="-20" dirty="0" smtClean="0">
                          <a:effectLst/>
                          <a:latin typeface="Times New Roman"/>
                          <a:ea typeface="Calibri"/>
                        </a:rPr>
                        <a:t>– </a:t>
                      </a:r>
                      <a:r>
                        <a:rPr lang="uk-UA" sz="1600" spc="-20" dirty="0" smtClean="0">
                          <a:effectLst/>
                          <a:latin typeface="Times New Roman"/>
                          <a:ea typeface="Calibri"/>
                        </a:rPr>
                        <a:t>академічний (І половина</a:t>
                      </a:r>
                      <a:r>
                        <a:rPr lang="ru-RU" sz="1600" spc="-20" dirty="0" smtClean="0">
                          <a:effectLst/>
                          <a:latin typeface="Times New Roman"/>
                          <a:ea typeface="Calibri"/>
                        </a:rPr>
                        <a:t> Х</a:t>
                      </a:r>
                      <a:r>
                        <a:rPr lang="uk-UA" sz="1600" spc="-20" dirty="0" smtClean="0">
                          <a:effectLst/>
                          <a:latin typeface="Times New Roman"/>
                          <a:ea typeface="Calibri"/>
                        </a:rPr>
                        <a:t>І</a:t>
                      </a:r>
                      <a:r>
                        <a:rPr lang="ru-RU" sz="1600" spc="-20" dirty="0" smtClean="0">
                          <a:effectLst/>
                          <a:latin typeface="Times New Roman"/>
                          <a:ea typeface="Calibri"/>
                        </a:rPr>
                        <a:t>Х </a:t>
                      </a:r>
                      <a:r>
                        <a:rPr lang="ru-RU" sz="1600" spc="-20" dirty="0" err="1" smtClean="0">
                          <a:effectLst/>
                          <a:latin typeface="Times New Roman"/>
                          <a:ea typeface="Calibri"/>
                        </a:rPr>
                        <a:t>століття</a:t>
                      </a:r>
                      <a:r>
                        <a:rPr lang="ru-RU" sz="1600" spc="-20" dirty="0" smtClean="0">
                          <a:effectLst/>
                          <a:latin typeface="Times New Roman"/>
                          <a:ea typeface="Calibri"/>
                        </a:rPr>
                        <a:t>); </a:t>
                      </a:r>
                      <a:endParaRPr lang="uk-UA" sz="16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 </a:t>
                      </a:r>
                      <a:r>
                        <a:rPr lang="ru-RU" sz="16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етап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(1949–1965 </a:t>
                      </a:r>
                      <a:r>
                        <a:rPr lang="ru-RU" sz="16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рр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.) – </a:t>
                      </a:r>
                      <a:r>
                        <a:rPr lang="uk-UA" sz="16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інституціоналізації</a:t>
                      </a:r>
                      <a:r>
                        <a:rPr lang="uk-UA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spc="-20" dirty="0" smtClean="0">
                          <a:effectLst/>
                          <a:latin typeface="Times New Roman"/>
                          <a:ea typeface="Calibri"/>
                        </a:rPr>
                        <a:t>V</a:t>
                      </a:r>
                      <a:r>
                        <a:rPr lang="uk-UA" sz="1600" spc="-20" dirty="0" smtClean="0">
                          <a:effectLst/>
                          <a:latin typeface="Times New Roman"/>
                          <a:ea typeface="Calibri"/>
                        </a:rPr>
                        <a:t>І етап</a:t>
                      </a:r>
                      <a:r>
                        <a:rPr lang="ru-RU" sz="1600" spc="-20" dirty="0" smtClean="0">
                          <a:effectLst/>
                          <a:latin typeface="Times New Roman"/>
                          <a:ea typeface="Calibri"/>
                        </a:rPr>
                        <a:t> – </a:t>
                      </a:r>
                      <a:r>
                        <a:rPr lang="uk-UA" sz="1600" spc="-20" dirty="0" smtClean="0">
                          <a:effectLst/>
                          <a:latin typeface="Times New Roman"/>
                          <a:ea typeface="Calibri"/>
                        </a:rPr>
                        <a:t>професійний</a:t>
                      </a:r>
                      <a:r>
                        <a:rPr lang="ru-RU" sz="1600" spc="-20" dirty="0" smtClean="0">
                          <a:effectLst/>
                          <a:latin typeface="Times New Roman"/>
                          <a:ea typeface="Calibri"/>
                        </a:rPr>
                        <a:t> (</a:t>
                      </a:r>
                      <a:r>
                        <a:rPr lang="uk-UA" sz="1600" spc="-20" dirty="0" smtClean="0">
                          <a:effectLst/>
                          <a:latin typeface="Times New Roman"/>
                          <a:ea typeface="Calibri"/>
                        </a:rPr>
                        <a:t>кінець ХІХ – початок ХХ століття</a:t>
                      </a:r>
                      <a:r>
                        <a:rPr lang="ru-RU" sz="1600" spc="-20" dirty="0" smtClean="0">
                          <a:effectLst/>
                          <a:latin typeface="Times New Roman"/>
                          <a:ea typeface="Calibri"/>
                        </a:rPr>
                        <a:t>); </a:t>
                      </a:r>
                      <a:endParaRPr lang="uk-UA" sz="16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 </a:t>
                      </a:r>
                      <a:r>
                        <a:rPr lang="ru-RU" sz="16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етап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(1966–1976 </a:t>
                      </a:r>
                      <a:r>
                        <a:rPr lang="ru-RU" sz="16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рр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.) – </a:t>
                      </a:r>
                      <a:r>
                        <a:rPr lang="uk-UA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занепаду, 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spc="-20" dirty="0" smtClean="0">
                          <a:effectLst/>
                          <a:latin typeface="Times New Roman"/>
                          <a:ea typeface="Calibri"/>
                        </a:rPr>
                        <a:t>V</a:t>
                      </a:r>
                      <a:r>
                        <a:rPr lang="uk-UA" sz="1600" spc="-20" dirty="0" smtClean="0">
                          <a:effectLst/>
                          <a:latin typeface="Times New Roman"/>
                          <a:ea typeface="Calibri"/>
                        </a:rPr>
                        <a:t>ІІ етап</a:t>
                      </a:r>
                      <a:r>
                        <a:rPr lang="ru-RU" sz="1600" spc="-20" dirty="0" smtClean="0">
                          <a:effectLst/>
                          <a:latin typeface="Times New Roman"/>
                          <a:ea typeface="Calibri"/>
                        </a:rPr>
                        <a:t> – </a:t>
                      </a:r>
                      <a:r>
                        <a:rPr lang="uk-UA" sz="1600" spc="-20" dirty="0" smtClean="0">
                          <a:effectLst/>
                          <a:latin typeface="Times New Roman"/>
                          <a:ea typeface="Calibri"/>
                        </a:rPr>
                        <a:t>теоретичний</a:t>
                      </a:r>
                      <a:r>
                        <a:rPr lang="ru-RU" sz="1600" spc="-20" dirty="0" smtClean="0">
                          <a:effectLst/>
                          <a:latin typeface="Times New Roman"/>
                          <a:ea typeface="Calibri"/>
                        </a:rPr>
                        <a:t> (19</a:t>
                      </a:r>
                      <a:r>
                        <a:rPr lang="uk-UA" sz="1600" spc="-20" dirty="0" smtClean="0">
                          <a:effectLst/>
                          <a:latin typeface="Times New Roman"/>
                          <a:ea typeface="Calibri"/>
                        </a:rPr>
                        <a:t>2</a:t>
                      </a:r>
                      <a:r>
                        <a:rPr lang="ru-RU" sz="1600" spc="-20" dirty="0" smtClean="0">
                          <a:effectLst/>
                          <a:latin typeface="Times New Roman"/>
                          <a:ea typeface="Calibri"/>
                        </a:rPr>
                        <a:t>0 – 80-і </a:t>
                      </a:r>
                      <a:r>
                        <a:rPr lang="ru-RU" sz="1600" spc="-20" dirty="0" err="1" smtClean="0">
                          <a:effectLst/>
                          <a:latin typeface="Times New Roman"/>
                          <a:ea typeface="Calibri"/>
                        </a:rPr>
                        <a:t>рр</a:t>
                      </a:r>
                      <a:r>
                        <a:rPr lang="ru-RU" sz="1600" spc="-20" dirty="0" smtClean="0">
                          <a:effectLst/>
                          <a:latin typeface="Times New Roman"/>
                          <a:ea typeface="Calibri"/>
                        </a:rPr>
                        <a:t>.); </a:t>
                      </a:r>
                      <a:endParaRPr lang="uk-UA" sz="16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 </a:t>
                      </a:r>
                      <a:r>
                        <a:rPr lang="ru-RU" sz="16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етап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(1976–1990 </a:t>
                      </a:r>
                      <a:r>
                        <a:rPr lang="ru-RU" sz="16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рр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.) – </a:t>
                      </a:r>
                      <a:r>
                        <a:rPr lang="ru-RU" sz="16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реформаці</a:t>
                      </a:r>
                      <a:r>
                        <a:rPr lang="uk-UA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ї, 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spc="-20" dirty="0" smtClean="0">
                          <a:effectLst/>
                          <a:latin typeface="Times New Roman"/>
                          <a:ea typeface="Calibri"/>
                        </a:rPr>
                        <a:t>V</a:t>
                      </a:r>
                      <a:r>
                        <a:rPr lang="uk-UA" sz="1600" spc="-20" dirty="0" smtClean="0">
                          <a:effectLst/>
                          <a:latin typeface="Times New Roman"/>
                          <a:ea typeface="Calibri"/>
                        </a:rPr>
                        <a:t>ІІ</a:t>
                      </a:r>
                      <a:r>
                        <a:rPr lang="ru-RU" sz="1600" spc="-20" dirty="0" smtClean="0">
                          <a:effectLst/>
                          <a:latin typeface="Times New Roman"/>
                          <a:ea typeface="Calibri"/>
                        </a:rPr>
                        <a:t>І </a:t>
                      </a:r>
                      <a:r>
                        <a:rPr lang="ru-RU" sz="1600" spc="-20" dirty="0" err="1" smtClean="0">
                          <a:effectLst/>
                          <a:latin typeface="Times New Roman"/>
                          <a:ea typeface="Calibri"/>
                        </a:rPr>
                        <a:t>етап</a:t>
                      </a:r>
                      <a:r>
                        <a:rPr lang="ru-RU" sz="1600" spc="-20" dirty="0" smtClean="0">
                          <a:effectLst/>
                          <a:latin typeface="Times New Roman"/>
                          <a:ea typeface="Calibri"/>
                        </a:rPr>
                        <a:t> – </a:t>
                      </a:r>
                      <a:r>
                        <a:rPr lang="uk-UA" sz="1600" spc="-20" dirty="0" smtClean="0">
                          <a:effectLst/>
                          <a:latin typeface="Times New Roman"/>
                          <a:ea typeface="Calibri"/>
                        </a:rPr>
                        <a:t>сучасний</a:t>
                      </a:r>
                      <a:r>
                        <a:rPr lang="ru-RU" sz="1600" spc="-20" dirty="0" smtClean="0">
                          <a:effectLst/>
                          <a:latin typeface="Times New Roman"/>
                          <a:ea typeface="Calibri"/>
                        </a:rPr>
                        <a:t> (90-і </a:t>
                      </a:r>
                      <a:r>
                        <a:rPr lang="ru-RU" sz="1600" spc="-20" dirty="0" err="1" smtClean="0">
                          <a:effectLst/>
                          <a:latin typeface="Times New Roman"/>
                          <a:ea typeface="Calibri"/>
                        </a:rPr>
                        <a:t>рр</a:t>
                      </a:r>
                      <a:r>
                        <a:rPr lang="ru-RU" sz="1600" spc="-20" dirty="0" smtClean="0">
                          <a:effectLst/>
                          <a:latin typeface="Times New Roman"/>
                          <a:ea typeface="Calibri"/>
                        </a:rPr>
                        <a:t>. ХХ ст. – початок ХХІ ст.).</a:t>
                      </a:r>
                      <a:endParaRPr lang="ru-RU" sz="1600" dirty="0" smtClean="0"/>
                    </a:p>
                    <a:p>
                      <a:endParaRPr lang="uk-UA" sz="16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 </a:t>
                      </a:r>
                      <a:r>
                        <a:rPr lang="ru-RU" sz="16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етап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(з 1990 року по </a:t>
                      </a:r>
                      <a:r>
                        <a:rPr lang="ru-RU" sz="16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теперішній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час) – </a:t>
                      </a:r>
                      <a:r>
                        <a:rPr lang="ru-RU" sz="16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сучасний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12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uk-UA" sz="16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6509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Прямоугольник 3"/>
          <p:cNvSpPr>
            <a:spLocks noChangeArrowheads="1"/>
          </p:cNvSpPr>
          <p:nvPr/>
        </p:nvSpPr>
        <p:spPr bwMode="auto">
          <a:xfrm>
            <a:off x="285750" y="1196752"/>
            <a:ext cx="8358188" cy="342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271463" algn="ctr" eaLnBrk="1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</a:pPr>
            <a:r>
              <a:rPr lang="uk-UA" sz="4400" b="1" dirty="0" smtClean="0">
                <a:latin typeface="Times New Roman" pitchFamily="18" charset="0"/>
                <a:cs typeface="Times New Roman" pitchFamily="18" charset="0"/>
              </a:rPr>
              <a:t>Завдання 3</a:t>
            </a:r>
          </a:p>
          <a:p>
            <a:pPr indent="271463" algn="ctr" eaLnBrk="1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</a:pPr>
            <a:r>
              <a:rPr lang="uk-UA" sz="4000" dirty="0">
                <a:latin typeface="Times New Roman"/>
                <a:ea typeface="Calibri"/>
              </a:rPr>
              <a:t>висвітлити </a:t>
            </a:r>
            <a:r>
              <a:rPr lang="uk-UA" sz="4000" dirty="0" smtClean="0">
                <a:latin typeface="Times New Roman"/>
                <a:ea typeface="Calibri"/>
              </a:rPr>
              <a:t>зміст</a:t>
            </a:r>
            <a:r>
              <a:rPr lang="ru-RU" sz="4000" dirty="0" smtClean="0">
                <a:latin typeface="Times New Roman"/>
                <a:ea typeface="Calibri"/>
              </a:rPr>
              <a:t> </a:t>
            </a:r>
            <a:r>
              <a:rPr lang="ru-RU" sz="4000" dirty="0" err="1">
                <a:latin typeface="Times New Roman"/>
                <a:ea typeface="Calibri"/>
              </a:rPr>
              <a:t>професійної</a:t>
            </a:r>
            <a:r>
              <a:rPr lang="ru-RU" sz="4000" dirty="0">
                <a:latin typeface="Times New Roman"/>
                <a:ea typeface="Calibri"/>
              </a:rPr>
              <a:t> </a:t>
            </a:r>
            <a:r>
              <a:rPr lang="ru-RU" sz="4000" dirty="0" err="1">
                <a:latin typeface="Times New Roman"/>
                <a:ea typeface="Calibri"/>
              </a:rPr>
              <a:t>підготовки</a:t>
            </a:r>
            <a:r>
              <a:rPr lang="ru-RU" sz="4000" dirty="0">
                <a:latin typeface="Times New Roman"/>
                <a:ea typeface="Calibri"/>
              </a:rPr>
              <a:t> </a:t>
            </a:r>
            <a:r>
              <a:rPr lang="ru-RU" sz="4000" dirty="0" err="1">
                <a:latin typeface="Times New Roman"/>
                <a:ea typeface="Calibri"/>
              </a:rPr>
              <a:t>вокалістів</a:t>
            </a:r>
            <a:r>
              <a:rPr lang="ru-RU" sz="4000" dirty="0">
                <a:latin typeface="Times New Roman"/>
                <a:ea typeface="Calibri"/>
              </a:rPr>
              <a:t> у закладах </a:t>
            </a:r>
            <a:r>
              <a:rPr lang="ru-RU" sz="4000" dirty="0" err="1">
                <a:latin typeface="Times New Roman"/>
                <a:ea typeface="Calibri"/>
              </a:rPr>
              <a:t>вищої</a:t>
            </a:r>
            <a:r>
              <a:rPr lang="ru-RU" sz="4000" dirty="0">
                <a:latin typeface="Times New Roman"/>
                <a:ea typeface="Calibri"/>
              </a:rPr>
              <a:t> </a:t>
            </a:r>
            <a:r>
              <a:rPr lang="ru-RU" sz="4000" dirty="0" err="1">
                <a:latin typeface="Times New Roman"/>
                <a:ea typeface="Calibri"/>
              </a:rPr>
              <a:t>музичної</a:t>
            </a:r>
            <a:r>
              <a:rPr lang="ru-RU" sz="4000" dirty="0">
                <a:latin typeface="Times New Roman"/>
                <a:ea typeface="Calibri"/>
              </a:rPr>
              <a:t> </a:t>
            </a:r>
            <a:r>
              <a:rPr lang="ru-RU" sz="4000" dirty="0" err="1">
                <a:latin typeface="Times New Roman"/>
                <a:ea typeface="Calibri"/>
              </a:rPr>
              <a:t>освіти</a:t>
            </a:r>
            <a:r>
              <a:rPr lang="ru-RU" sz="4000" dirty="0">
                <a:latin typeface="Times New Roman"/>
                <a:ea typeface="Calibri"/>
              </a:rPr>
              <a:t> Китаю та </a:t>
            </a:r>
            <a:r>
              <a:rPr lang="ru-RU" sz="4000" dirty="0" err="1">
                <a:latin typeface="Times New Roman"/>
                <a:ea typeface="Calibri"/>
              </a:rPr>
              <a:t>України</a:t>
            </a:r>
            <a:endParaRPr lang="uk-UA" sz="2400" dirty="0">
              <a:latin typeface="Times New Roman" pitchFamily="18" charset="0"/>
            </a:endParaRPr>
          </a:p>
          <a:p>
            <a:pPr indent="271463" algn="just" eaLnBrk="1" hangingPunct="1">
              <a:lnSpc>
                <a:spcPct val="80000"/>
              </a:lnSpc>
            </a:pPr>
            <a:endParaRPr lang="uk-UA" sz="2400" dirty="0">
              <a:latin typeface="Times New Roman" pitchFamily="18" charset="0"/>
            </a:endParaRPr>
          </a:p>
          <a:p>
            <a:pPr indent="271463" algn="just" eaLnBrk="1" hangingPunct="1">
              <a:lnSpc>
                <a:spcPct val="80000"/>
              </a:lnSpc>
            </a:pPr>
            <a:endParaRPr lang="uk-UA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 txBox="1">
            <a:spLocks/>
          </p:cNvSpPr>
          <p:nvPr/>
        </p:nvSpPr>
        <p:spPr bwMode="auto">
          <a:xfrm>
            <a:off x="378254" y="260648"/>
            <a:ext cx="8215312" cy="6597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indent="271463" algn="ctr" eaLnBrk="1" hangingPunct="1"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r>
              <a:rPr lang="uk-UA" sz="1400" b="1" dirty="0" smtClean="0">
                <a:latin typeface="Times New Roman"/>
                <a:ea typeface="Times New Roman"/>
              </a:rPr>
              <a:t>Змістові особливості професійної підготовки вокалістів у системі вищої музичної освіти Китаю </a:t>
            </a:r>
            <a:r>
              <a:rPr lang="uk-UA" sz="1400" b="1" dirty="0">
                <a:latin typeface="Times New Roman"/>
                <a:ea typeface="Times New Roman"/>
              </a:rPr>
              <a:t>та </a:t>
            </a:r>
            <a:r>
              <a:rPr lang="uk-UA" sz="1400" b="1" dirty="0" smtClean="0">
                <a:latin typeface="Times New Roman"/>
                <a:ea typeface="Times New Roman"/>
              </a:rPr>
              <a:t>України</a:t>
            </a:r>
          </a:p>
          <a:p>
            <a:pPr indent="271463" algn="ctr" eaLnBrk="1" hangingPunct="1"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endParaRPr lang="uk-UA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833236"/>
              </p:ext>
            </p:extLst>
          </p:nvPr>
        </p:nvGraphicFramePr>
        <p:xfrm>
          <a:off x="165430" y="764704"/>
          <a:ext cx="8871066" cy="5904655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863555"/>
                <a:gridCol w="3611230"/>
                <a:gridCol w="219817"/>
                <a:gridCol w="4176464"/>
              </a:tblGrid>
              <a:tr h="24877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 smtClean="0">
                          <a:effectLst/>
                        </a:rPr>
                        <a:t>Аспекти 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16" marR="30216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Китай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16" marR="30216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16" marR="302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Україна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16" marR="30216" marT="0" marB="0"/>
                </a:tc>
              </a:tr>
              <a:tr h="190729">
                <a:tc rowSpan="11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Навчальний план та предмети, які вивчаються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16" marR="30216" marT="0" marB="0" vert="vert270"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Власні стандарти в кожному ЗВО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16" marR="30216" marT="0" marB="0"/>
                </a:tc>
                <a:tc h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16" marR="3021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Наявність державного стандарту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16" marR="30216" marT="0" marB="0"/>
                </a:tc>
              </a:tr>
              <a:tr h="1907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Термін навчання для отримання ступеня бакалавра 4 роки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16" marR="3021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14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Дисципліни, що вивчаються, поділяються на три категорії: загальні гуманітарні, загально професійні та спеціальні дисципліни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16" marR="3021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721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Студенти повинні засвоїти не лише необхідний мінімум гуманітарних знань, але й виховати в собі відповідний світогляд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16" marR="30216" marT="0" marB="0"/>
                </a:tc>
                <a:tc h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16" marR="3021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Загальні гуманітарні дисципліни існують для того, щоб студенти мали широку гуманітарну ерудицію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16" marR="30216" marT="0" marB="0"/>
                </a:tc>
              </a:tr>
              <a:tr h="2787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Наявні спільні навчальні предмети, а саме вітчизняна історія, іноземна мова, правознавство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16" marR="3021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815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Вивчаються історія китайської держави, теорія військової справи, політика тощо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16" marR="30216" marT="0" marB="0"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Вивчаються філософія, історія світової культури та музики, етномузикознавство та ін.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16" marR="3021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07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Навчальні плани мають своїм підґрунтям національний характер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16" marR="3021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443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Спеціальні предмети: «камерний спів», «оперний клас», «грім», «історія вокального мистецтва», «педагогіка», «основи вокального мовлення», «оперний театр», «вивчення оперних партій», «слухання вокальної музики», «хор і диригування» та </a:t>
                      </a:r>
                      <a:r>
                        <a:rPr lang="uk-UA" sz="1100" dirty="0" err="1">
                          <a:effectLst/>
                        </a:rPr>
                        <a:t>ін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16" marR="30216" marT="0" marB="0"/>
                </a:tc>
                <a:tc h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16" marR="3021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Спеціальні предмети: «історія та теорія музики», «сольний спів (фах)», «аналіз музичних творів», «методологія музичної освіти», «основи вокальної методики», «оркестровий клас», «оперний клас», «хоровий клас», «</a:t>
                      </a:r>
                      <a:r>
                        <a:rPr lang="uk-UA" sz="1100" dirty="0" err="1">
                          <a:effectLst/>
                        </a:rPr>
                        <a:t>клас</a:t>
                      </a:r>
                      <a:r>
                        <a:rPr lang="uk-UA" sz="1100" dirty="0">
                          <a:effectLst/>
                        </a:rPr>
                        <a:t> ансамблю (або вокальний ансамбль)» та ін.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16" marR="30216" marT="0" marB="0"/>
                </a:tc>
              </a:tr>
              <a:tr h="3814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На підготовку вокаліста відводиться 2348 годин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16" marR="30216" marT="0" marB="0"/>
                </a:tc>
                <a:tc h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16" marR="3021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На підготовку вокаліста відводиться 7200 годин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16" marR="30216" marT="0" marB="0"/>
                </a:tc>
              </a:tr>
              <a:tr h="7629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Основною формою навчання є лекція, а самостійним, індивідуальним, практичним і семінарським заняттям відводиться набагато менше часу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16" marR="30216" marT="0" marB="0"/>
                </a:tc>
                <a:tc h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16" marR="3021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Заняття проводяться у формі лекцій, практичних, семінарських, індивідуальних занять та самостійної роботи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16" marR="30216" marT="0" marB="0"/>
                </a:tc>
              </a:tr>
              <a:tr h="11443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Існує додатковий план – навчальний план професійної практики, до якого включено 7 практик: військова підготовка, суспільно корисна праця, огляд (досягнень), практика мистецтва, переддипломна практика, дипломна робота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16" marR="30216" marT="0" marB="0"/>
                </a:tc>
                <a:tc h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16" marR="3021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Студенти протягом навчання на </a:t>
                      </a:r>
                      <a:r>
                        <a:rPr lang="uk-UA" sz="1100" dirty="0" err="1">
                          <a:effectLst/>
                        </a:rPr>
                        <a:t>бакалавраті</a:t>
                      </a:r>
                      <a:r>
                        <a:rPr lang="uk-UA" sz="1100" dirty="0">
                          <a:effectLst/>
                        </a:rPr>
                        <a:t> проходять два види практики: виконавську та педагогічну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16" marR="30216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4949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http://apitu.org.ua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7E7AF0-D885-4559-A75F-0B10154642A7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0417901"/>
              </p:ext>
            </p:extLst>
          </p:nvPr>
        </p:nvGraphicFramePr>
        <p:xfrm>
          <a:off x="179512" y="639852"/>
          <a:ext cx="8784977" cy="5868571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886204"/>
                <a:gridCol w="3429224"/>
                <a:gridCol w="4469549"/>
              </a:tblGrid>
              <a:tr h="30774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 err="1">
                          <a:effectLst/>
                        </a:rPr>
                        <a:t>Ас-пекти</a:t>
                      </a:r>
                      <a:r>
                        <a:rPr lang="uk-UA" sz="1200" dirty="0">
                          <a:effectLst/>
                        </a:rPr>
                        <a:t> 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16" marR="302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Китай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16" marR="302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Україна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16" marR="302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557"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практичні цілі підготовки 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16" marR="30216" marT="0" marB="0"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Педагогічна спрямованість – більшість випускників музичних закладів вищої освіти стають викладачами в середніх школах і музичних училищах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16" marR="302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753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Підготовка педагогічних кадрів для закладів середньої освіти, зокрема і музичної, здійснюється лише в консерваторіях і мистецьких закладах вищої освіти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16" marR="302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Обов’язкові предмети – педагогіка, психологія, методика, педагогічна практика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16" marR="302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557">
                <a:tc rowSpan="3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Підсумковий контроль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16" marR="30216" marT="0" marB="0"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Письмовий тест, до якого входять відкриті й закриті тестові завдання та короткі есе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16" marR="302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Тестова форма складання іспиту + усна форма з білетами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16" marR="302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8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Підсумкова атестація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16" marR="302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4883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Кожен ЗВО сам вибирає екзаменаційні предмети, зазвичай це сольний спів, історія музики й гармонія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16" marR="302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Виконання сольної концертної програми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16" marR="302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5162"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Кваліфі-кація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16" marR="30216" marT="0" marB="0"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Одна кваліфікація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16" marR="302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Декілька кваліфікацій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16" marR="302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6511"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Принципи формування вокальних компетентностей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16" marR="30216" marT="0" marB="0"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- народності;</a:t>
                      </a:r>
                      <a:endParaRPr lang="ru-RU" sz="12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- європеїзації;</a:t>
                      </a:r>
                      <a:endParaRPr lang="ru-RU" sz="12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- поліхудожності 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16" marR="302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- індивідуального підходу; </a:t>
                      </a:r>
                      <a:endParaRPr lang="ru-RU" sz="12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- активності й самостійності; </a:t>
                      </a:r>
                      <a:endParaRPr lang="ru-RU" sz="12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- доступності;</a:t>
                      </a:r>
                      <a:endParaRPr lang="ru-RU" sz="12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- систематичності й </a:t>
                      </a:r>
                      <a:r>
                        <a:rPr lang="uk-UA" sz="1200" dirty="0" smtClean="0">
                          <a:effectLst/>
                        </a:rPr>
                        <a:t>послідовності; </a:t>
                      </a:r>
                      <a:endParaRPr lang="ru-RU" sz="12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- наочності; </a:t>
                      </a:r>
                      <a:endParaRPr lang="ru-RU" sz="12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- емоційності навчання; </a:t>
                      </a:r>
                      <a:endParaRPr lang="ru-RU" sz="12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- </a:t>
                      </a:r>
                      <a:r>
                        <a:rPr lang="uk-UA" sz="1200" dirty="0" err="1">
                          <a:effectLst/>
                        </a:rPr>
                        <a:t>передслухання</a:t>
                      </a:r>
                      <a:r>
                        <a:rPr lang="uk-UA" sz="1200" dirty="0">
                          <a:effectLst/>
                        </a:rPr>
                        <a:t>; </a:t>
                      </a:r>
                      <a:endParaRPr lang="ru-RU" sz="12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- принцип семіотичної спрямованості та інтерпретації тексту музичного твору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216" marR="302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51520" y="116632"/>
            <a:ext cx="85689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71463" algn="ctr" eaLnBrk="1" hangingPunct="1">
              <a:spcBef>
                <a:spcPts val="600"/>
              </a:spcBef>
              <a:buClr>
                <a:srgbClr val="FE8637"/>
              </a:buClr>
              <a:buSzPct val="70000"/>
              <a:defRPr/>
            </a:pPr>
            <a:r>
              <a:rPr lang="uk-UA" sz="1400" b="1" dirty="0">
                <a:solidFill>
                  <a:srgbClr val="000000"/>
                </a:solidFill>
                <a:latin typeface="Times New Roman"/>
                <a:ea typeface="Times New Roman"/>
              </a:rPr>
              <a:t>Змістові особливості професійної підготовки вокалістів у системі вищої музичної освіти Китаю та України</a:t>
            </a:r>
          </a:p>
        </p:txBody>
      </p:sp>
    </p:spTree>
    <p:extLst>
      <p:ext uri="{BB962C8B-B14F-4D97-AF65-F5344CB8AC3E}">
        <p14:creationId xmlns:p14="http://schemas.microsoft.com/office/powerpoint/2010/main" val="41280386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0154" y="1196752"/>
            <a:ext cx="8429625" cy="3958007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358775" algn="ctr"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4800" b="1" dirty="0" err="1" smtClean="0">
                <a:latin typeface="Times New Roman" pitchFamily="18" charset="0"/>
                <a:cs typeface="Times New Roman" pitchFamily="18" charset="0"/>
              </a:rPr>
              <a:t>Завдання</a:t>
            </a: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 4</a:t>
            </a:r>
          </a:p>
          <a:p>
            <a:pPr indent="358775" algn="ctr"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uk-UA" sz="4400" dirty="0">
                <a:latin typeface="Times New Roman"/>
                <a:ea typeface="Calibri"/>
              </a:rPr>
              <a:t>охарактеризувати форми, методи та технології </a:t>
            </a:r>
            <a:r>
              <a:rPr lang="ru-RU" sz="4400" dirty="0" err="1">
                <a:solidFill>
                  <a:srgbClr val="000000"/>
                </a:solidFill>
                <a:latin typeface="Times New Roman"/>
                <a:ea typeface="Calibri"/>
              </a:rPr>
              <a:t>професійної</a:t>
            </a:r>
            <a:r>
              <a:rPr lang="ru-RU" sz="4400" dirty="0">
                <a:solidFill>
                  <a:srgbClr val="000000"/>
                </a:solidFill>
                <a:latin typeface="Times New Roman"/>
                <a:ea typeface="Calibri"/>
              </a:rPr>
              <a:t> </a:t>
            </a:r>
            <a:r>
              <a:rPr lang="ru-RU" sz="4400" dirty="0" err="1">
                <a:solidFill>
                  <a:srgbClr val="000000"/>
                </a:solidFill>
                <a:latin typeface="Times New Roman"/>
                <a:ea typeface="Calibri"/>
              </a:rPr>
              <a:t>підготовки</a:t>
            </a:r>
            <a:r>
              <a:rPr lang="ru-RU" sz="4400" dirty="0">
                <a:solidFill>
                  <a:srgbClr val="000000"/>
                </a:solidFill>
                <a:latin typeface="Times New Roman"/>
                <a:ea typeface="Calibri"/>
              </a:rPr>
              <a:t> </a:t>
            </a:r>
            <a:r>
              <a:rPr lang="ru-RU" sz="4400" dirty="0" err="1">
                <a:solidFill>
                  <a:srgbClr val="000000"/>
                </a:solidFill>
                <a:latin typeface="Times New Roman"/>
                <a:ea typeface="Calibri"/>
              </a:rPr>
              <a:t>вокалістів</a:t>
            </a:r>
            <a:r>
              <a:rPr lang="ru-RU" sz="4400" dirty="0">
                <a:solidFill>
                  <a:srgbClr val="000000"/>
                </a:solidFill>
                <a:latin typeface="Times New Roman"/>
                <a:ea typeface="Calibri"/>
              </a:rPr>
              <a:t> у закладах </a:t>
            </a:r>
            <a:r>
              <a:rPr lang="ru-RU" sz="4400" dirty="0" err="1">
                <a:solidFill>
                  <a:srgbClr val="000000"/>
                </a:solidFill>
                <a:latin typeface="Times New Roman"/>
                <a:ea typeface="Calibri"/>
              </a:rPr>
              <a:t>вищої</a:t>
            </a:r>
            <a:r>
              <a:rPr lang="ru-RU" sz="4400" dirty="0">
                <a:solidFill>
                  <a:srgbClr val="000000"/>
                </a:solidFill>
                <a:latin typeface="Times New Roman"/>
                <a:ea typeface="Calibri"/>
              </a:rPr>
              <a:t> </a:t>
            </a:r>
            <a:r>
              <a:rPr lang="ru-RU" sz="4400" dirty="0" err="1">
                <a:solidFill>
                  <a:srgbClr val="000000"/>
                </a:solidFill>
                <a:latin typeface="Times New Roman"/>
                <a:ea typeface="Calibri"/>
              </a:rPr>
              <a:t>музичної</a:t>
            </a:r>
            <a:r>
              <a:rPr lang="ru-RU" sz="4400" dirty="0">
                <a:solidFill>
                  <a:srgbClr val="000000"/>
                </a:solidFill>
                <a:latin typeface="Times New Roman"/>
                <a:ea typeface="Calibri"/>
              </a:rPr>
              <a:t> </a:t>
            </a:r>
            <a:r>
              <a:rPr lang="ru-RU" sz="4400" dirty="0" err="1">
                <a:solidFill>
                  <a:srgbClr val="000000"/>
                </a:solidFill>
                <a:latin typeface="Times New Roman"/>
                <a:ea typeface="Calibri"/>
              </a:rPr>
              <a:t>освіти</a:t>
            </a:r>
            <a:r>
              <a:rPr lang="ru-RU" sz="4400" dirty="0">
                <a:solidFill>
                  <a:srgbClr val="000000"/>
                </a:solidFill>
                <a:latin typeface="Times New Roman"/>
                <a:ea typeface="Calibri"/>
              </a:rPr>
              <a:t> Китаю та </a:t>
            </a:r>
            <a:r>
              <a:rPr lang="ru-RU" sz="4400" dirty="0" err="1">
                <a:solidFill>
                  <a:srgbClr val="000000"/>
                </a:solidFill>
                <a:latin typeface="Times New Roman"/>
                <a:ea typeface="Calibri"/>
              </a:rPr>
              <a:t>України</a:t>
            </a:r>
            <a:endParaRPr lang="uk-UA" sz="40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88640"/>
            <a:ext cx="892899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600" b="1" dirty="0" smtClean="0">
                <a:latin typeface="Times New Roman"/>
                <a:ea typeface="Times New Roman"/>
              </a:rPr>
              <a:t>Основні форми </a:t>
            </a:r>
            <a:r>
              <a:rPr lang="ru-RU" sz="1600" b="1" dirty="0" err="1" smtClean="0">
                <a:latin typeface="Times New Roman"/>
                <a:ea typeface="Times New Roman"/>
              </a:rPr>
              <a:t>підготовки</a:t>
            </a:r>
            <a:r>
              <a:rPr lang="ru-RU" sz="1600" b="1" dirty="0" smtClean="0">
                <a:latin typeface="Times New Roman"/>
                <a:ea typeface="Times New Roman"/>
              </a:rPr>
              <a:t> </a:t>
            </a:r>
            <a:r>
              <a:rPr lang="ru-RU" sz="1600" b="1" dirty="0" err="1">
                <a:latin typeface="Times New Roman"/>
                <a:ea typeface="Times New Roman"/>
              </a:rPr>
              <a:t>вокалістів</a:t>
            </a:r>
            <a:r>
              <a:rPr lang="ru-RU" sz="1600" b="1" dirty="0">
                <a:latin typeface="Times New Roman"/>
                <a:ea typeface="Times New Roman"/>
              </a:rPr>
              <a:t> у закладах </a:t>
            </a:r>
            <a:r>
              <a:rPr lang="ru-RU" sz="1600" b="1" dirty="0" err="1">
                <a:latin typeface="Times New Roman"/>
                <a:ea typeface="Times New Roman"/>
              </a:rPr>
              <a:t>вищої</a:t>
            </a:r>
            <a:r>
              <a:rPr lang="ru-RU" sz="1600" b="1" dirty="0">
                <a:latin typeface="Times New Roman"/>
                <a:ea typeface="Times New Roman"/>
              </a:rPr>
              <a:t> </a:t>
            </a:r>
            <a:r>
              <a:rPr lang="ru-RU" sz="1600" b="1" dirty="0" err="1">
                <a:latin typeface="Times New Roman"/>
                <a:ea typeface="Times New Roman"/>
              </a:rPr>
              <a:t>музичної</a:t>
            </a:r>
            <a:r>
              <a:rPr lang="ru-RU" sz="1600" b="1" dirty="0">
                <a:latin typeface="Times New Roman"/>
                <a:ea typeface="Times New Roman"/>
              </a:rPr>
              <a:t> </a:t>
            </a:r>
            <a:r>
              <a:rPr lang="ru-RU" sz="1600" b="1" dirty="0" err="1">
                <a:latin typeface="Times New Roman"/>
                <a:ea typeface="Times New Roman"/>
              </a:rPr>
              <a:t>освіти</a:t>
            </a:r>
            <a:r>
              <a:rPr lang="ru-RU" sz="1600" b="1" dirty="0">
                <a:latin typeface="Times New Roman"/>
                <a:ea typeface="Times New Roman"/>
              </a:rPr>
              <a:t> Китаю та </a:t>
            </a:r>
            <a:r>
              <a:rPr lang="ru-RU" sz="1600" b="1" dirty="0" err="1">
                <a:latin typeface="Times New Roman"/>
                <a:ea typeface="Times New Roman"/>
              </a:rPr>
              <a:t>України</a:t>
            </a:r>
            <a:endParaRPr lang="ru-RU" sz="1600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6116770"/>
              </p:ext>
            </p:extLst>
          </p:nvPr>
        </p:nvGraphicFramePr>
        <p:xfrm>
          <a:off x="179512" y="836712"/>
          <a:ext cx="8712968" cy="570715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810638"/>
                <a:gridCol w="4902330"/>
              </a:tblGrid>
              <a:tr h="3384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Китай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Україна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3513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err="1">
                          <a:effectLst/>
                        </a:rPr>
                        <a:t>Індивідуальні</a:t>
                      </a:r>
                      <a:r>
                        <a:rPr lang="ru-RU" sz="1600" kern="1200" dirty="0">
                          <a:effectLst/>
                        </a:rPr>
                        <a:t> </a:t>
                      </a:r>
                      <a:r>
                        <a:rPr lang="ru-RU" sz="1600" kern="1200" dirty="0" err="1">
                          <a:effectLst/>
                        </a:rPr>
                        <a:t>заняття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93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err="1">
                          <a:effectLst/>
                        </a:rPr>
                        <a:t>Колективні</a:t>
                      </a:r>
                      <a:r>
                        <a:rPr lang="ru-RU" sz="1600" kern="1200" dirty="0">
                          <a:effectLst/>
                        </a:rPr>
                        <a:t> </a:t>
                      </a:r>
                      <a:r>
                        <a:rPr lang="ru-RU" sz="1600" kern="1200" dirty="0" err="1">
                          <a:effectLst/>
                        </a:rPr>
                        <a:t>заняття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Лабораторні заняття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777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err="1">
                          <a:effectLst/>
                        </a:rPr>
                        <a:t>Лекційні</a:t>
                      </a:r>
                      <a:r>
                        <a:rPr lang="ru-RU" sz="1600" kern="1200" dirty="0">
                          <a:effectLst/>
                        </a:rPr>
                        <a:t> </a:t>
                      </a:r>
                      <a:r>
                        <a:rPr lang="ru-RU" sz="1600" kern="1200" dirty="0" err="1">
                          <a:effectLst/>
                        </a:rPr>
                        <a:t>заняття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51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err="1">
                          <a:effectLst/>
                        </a:rPr>
                        <a:t>Тематичні</a:t>
                      </a:r>
                      <a:r>
                        <a:rPr lang="ru-RU" sz="1600" kern="1200" dirty="0">
                          <a:effectLst/>
                        </a:rPr>
                        <a:t> </a:t>
                      </a:r>
                      <a:r>
                        <a:rPr lang="ru-RU" sz="1600" kern="1200" dirty="0" err="1">
                          <a:effectLst/>
                        </a:rPr>
                        <a:t>заняття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effectLst/>
                        </a:rPr>
                        <a:t>Практичні заняття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7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err="1">
                          <a:effectLst/>
                        </a:rPr>
                        <a:t>Показові</a:t>
                      </a:r>
                      <a:r>
                        <a:rPr lang="ru-RU" sz="1600" kern="1200" dirty="0">
                          <a:effectLst/>
                        </a:rPr>
                        <a:t> </a:t>
                      </a:r>
                      <a:r>
                        <a:rPr lang="ru-RU" sz="1600" kern="1200" dirty="0" err="1">
                          <a:effectLst/>
                        </a:rPr>
                        <a:t>відкриті</a:t>
                      </a:r>
                      <a:r>
                        <a:rPr lang="ru-RU" sz="1600" kern="1200" dirty="0">
                          <a:effectLst/>
                        </a:rPr>
                        <a:t> уроки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err="1">
                          <a:effectLst/>
                        </a:rPr>
                        <a:t>Семінари</a:t>
                      </a:r>
                      <a:r>
                        <a:rPr lang="ru-RU" sz="1600" kern="1200" dirty="0">
                          <a:effectLst/>
                        </a:rPr>
                        <a:t> 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777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err="1">
                          <a:effectLst/>
                        </a:rPr>
                        <a:t>Майстер-класи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37947">
                <a:tc>
                  <a:txBody>
                    <a:bodyPr/>
                    <a:lstStyle/>
                    <a:p>
                      <a:endParaRPr lang="ru-RU" sz="16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err="1">
                          <a:effectLst/>
                        </a:rPr>
                        <a:t>Курсова</a:t>
                      </a:r>
                      <a:r>
                        <a:rPr lang="ru-RU" sz="1600" kern="1200" dirty="0">
                          <a:effectLst/>
                        </a:rPr>
                        <a:t>, </a:t>
                      </a:r>
                      <a:r>
                        <a:rPr lang="ru-RU" sz="1600" kern="1200" dirty="0" err="1">
                          <a:effectLst/>
                        </a:rPr>
                        <a:t>бакалаврська</a:t>
                      </a:r>
                      <a:r>
                        <a:rPr lang="ru-RU" sz="1600" kern="1200" dirty="0">
                          <a:effectLst/>
                        </a:rPr>
                        <a:t>, </a:t>
                      </a:r>
                      <a:r>
                        <a:rPr lang="ru-RU" sz="1600" kern="1200" dirty="0" err="1">
                          <a:effectLst/>
                        </a:rPr>
                        <a:t>магістерська</a:t>
                      </a:r>
                      <a:r>
                        <a:rPr lang="ru-RU" sz="1600" kern="1200" dirty="0">
                          <a:effectLst/>
                        </a:rPr>
                        <a:t> </a:t>
                      </a:r>
                      <a:r>
                        <a:rPr lang="ru-RU" sz="1600" kern="1200" dirty="0" err="1">
                          <a:effectLst/>
                        </a:rPr>
                        <a:t>роботи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777">
                <a:tc>
                  <a:txBody>
                    <a:bodyPr/>
                    <a:lstStyle/>
                    <a:p>
                      <a:endParaRPr lang="ru-RU" sz="16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err="1">
                          <a:effectLst/>
                        </a:rPr>
                        <a:t>Заняття</a:t>
                      </a:r>
                      <a:r>
                        <a:rPr lang="ru-RU" sz="1600" kern="1200" dirty="0">
                          <a:effectLst/>
                        </a:rPr>
                        <a:t> </a:t>
                      </a:r>
                      <a:r>
                        <a:rPr lang="ru-RU" sz="1600" kern="1200" dirty="0" err="1">
                          <a:effectLst/>
                        </a:rPr>
                        <a:t>творчості</a:t>
                      </a:r>
                      <a:r>
                        <a:rPr lang="ru-RU" sz="1600" kern="1200" dirty="0">
                          <a:effectLst/>
                        </a:rPr>
                        <a:t>, </a:t>
                      </a:r>
                      <a:r>
                        <a:rPr lang="ru-RU" sz="1600" kern="1200" dirty="0" err="1">
                          <a:effectLst/>
                        </a:rPr>
                        <a:t>творчі</a:t>
                      </a:r>
                      <a:r>
                        <a:rPr lang="ru-RU" sz="1600" kern="1200" dirty="0">
                          <a:effectLst/>
                        </a:rPr>
                        <a:t> </a:t>
                      </a:r>
                      <a:r>
                        <a:rPr lang="ru-RU" sz="1600" kern="1200" dirty="0" err="1">
                          <a:effectLst/>
                        </a:rPr>
                        <a:t>проєкти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833">
                <a:tc>
                  <a:txBody>
                    <a:bodyPr/>
                    <a:lstStyle/>
                    <a:p>
                      <a:endParaRPr lang="ru-RU" sz="16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err="1">
                          <a:effectLst/>
                        </a:rPr>
                        <a:t>Науково-дослідна</a:t>
                      </a:r>
                      <a:r>
                        <a:rPr lang="ru-RU" sz="1600" kern="1200" dirty="0">
                          <a:effectLst/>
                        </a:rPr>
                        <a:t> робота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777">
                <a:tc>
                  <a:txBody>
                    <a:bodyPr/>
                    <a:lstStyle/>
                    <a:p>
                      <a:endParaRPr lang="ru-RU" sz="16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err="1">
                          <a:effectLst/>
                        </a:rPr>
                        <a:t>Олімпіади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7947">
                <a:tc>
                  <a:txBody>
                    <a:bodyPr/>
                    <a:lstStyle/>
                    <a:p>
                      <a:endParaRPr lang="ru-RU" sz="16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err="1">
                          <a:effectLst/>
                        </a:rPr>
                        <a:t>Вивчення</a:t>
                      </a:r>
                      <a:r>
                        <a:rPr lang="ru-RU" sz="1600" kern="1200" dirty="0">
                          <a:effectLst/>
                        </a:rPr>
                        <a:t> й </a:t>
                      </a:r>
                      <a:r>
                        <a:rPr lang="ru-RU" sz="1600" kern="1200" dirty="0" err="1">
                          <a:effectLst/>
                        </a:rPr>
                        <a:t>узагальнення</a:t>
                      </a:r>
                      <a:r>
                        <a:rPr lang="ru-RU" sz="1600" kern="1200" dirty="0">
                          <a:effectLst/>
                        </a:rPr>
                        <a:t> </a:t>
                      </a:r>
                      <a:r>
                        <a:rPr lang="ru-RU" sz="1600" kern="1200" dirty="0" err="1">
                          <a:effectLst/>
                        </a:rPr>
                        <a:t>педагогічного</a:t>
                      </a:r>
                      <a:r>
                        <a:rPr lang="ru-RU" sz="1600" kern="1200" dirty="0">
                          <a:effectLst/>
                        </a:rPr>
                        <a:t> </a:t>
                      </a:r>
                      <a:r>
                        <a:rPr lang="ru-RU" sz="1600" kern="1200" dirty="0" err="1">
                          <a:effectLst/>
                        </a:rPr>
                        <a:t>досвіду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777">
                <a:tc>
                  <a:txBody>
                    <a:bodyPr/>
                    <a:lstStyle/>
                    <a:p>
                      <a:endParaRPr lang="ru-RU" sz="16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err="1">
                          <a:effectLst/>
                        </a:rPr>
                        <a:t>Концерти</a:t>
                      </a:r>
                      <a:r>
                        <a:rPr lang="ru-RU" sz="1600" kern="1200" dirty="0">
                          <a:effectLst/>
                        </a:rPr>
                        <a:t>, </a:t>
                      </a:r>
                      <a:r>
                        <a:rPr lang="ru-RU" sz="1600" kern="1200" dirty="0" err="1">
                          <a:effectLst/>
                        </a:rPr>
                        <a:t>концерти-лекції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777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err="1">
                          <a:effectLst/>
                        </a:rPr>
                        <a:t>Конкурси</a:t>
                      </a:r>
                      <a:r>
                        <a:rPr lang="ru-RU" sz="1600" kern="1200" dirty="0">
                          <a:effectLst/>
                        </a:rPr>
                        <a:t>, </a:t>
                      </a:r>
                      <a:r>
                        <a:rPr lang="ru-RU" sz="1600" kern="1200" dirty="0" err="1">
                          <a:effectLst/>
                        </a:rPr>
                        <a:t>фестивалі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37947">
                <a:tc>
                  <a:txBody>
                    <a:bodyPr/>
                    <a:lstStyle/>
                    <a:p>
                      <a:endParaRPr lang="ru-RU" sz="16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err="1">
                          <a:effectLst/>
                        </a:rPr>
                        <a:t>Творчі</a:t>
                      </a:r>
                      <a:r>
                        <a:rPr lang="ru-RU" sz="1600" kern="1200" dirty="0">
                          <a:effectLst/>
                        </a:rPr>
                        <a:t> </a:t>
                      </a:r>
                      <a:r>
                        <a:rPr lang="ru-RU" sz="1600" kern="1200" dirty="0" err="1">
                          <a:effectLst/>
                        </a:rPr>
                        <a:t>зустрічі</a:t>
                      </a:r>
                      <a:r>
                        <a:rPr lang="ru-RU" sz="1600" kern="1200" dirty="0">
                          <a:effectLst/>
                        </a:rPr>
                        <a:t>, </a:t>
                      </a:r>
                      <a:r>
                        <a:rPr lang="ru-RU" sz="1600" kern="1200" dirty="0" err="1">
                          <a:effectLst/>
                        </a:rPr>
                        <a:t>тематичні</a:t>
                      </a:r>
                      <a:r>
                        <a:rPr lang="ru-RU" sz="1600" kern="1200" dirty="0">
                          <a:effectLst/>
                        </a:rPr>
                        <a:t> </a:t>
                      </a:r>
                      <a:r>
                        <a:rPr lang="ru-RU" sz="1600" kern="1200" dirty="0" err="1">
                          <a:effectLst/>
                        </a:rPr>
                        <a:t>вечори</a:t>
                      </a:r>
                      <a:r>
                        <a:rPr lang="ru-RU" sz="1600" kern="1200" dirty="0">
                          <a:effectLst/>
                        </a:rPr>
                        <a:t> та </a:t>
                      </a:r>
                      <a:r>
                        <a:rPr lang="ru-RU" sz="1600" kern="1200" dirty="0" err="1">
                          <a:effectLst/>
                        </a:rPr>
                        <a:t>вечори</a:t>
                      </a:r>
                      <a:r>
                        <a:rPr lang="ru-RU" sz="1600" kern="1200" dirty="0">
                          <a:effectLst/>
                        </a:rPr>
                        <a:t> </a:t>
                      </a:r>
                      <a:r>
                        <a:rPr lang="ru-RU" sz="1600" kern="1200" dirty="0" err="1">
                          <a:effectLst/>
                        </a:rPr>
                        <a:t>відпочинку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7947">
                <a:tc>
                  <a:txBody>
                    <a:bodyPr/>
                    <a:lstStyle/>
                    <a:p>
                      <a:endParaRPr lang="ru-RU" sz="16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Свята, обряди, огляди </a:t>
                      </a:r>
                      <a:r>
                        <a:rPr lang="ru-RU" sz="1600" kern="1200" dirty="0" err="1">
                          <a:effectLst/>
                        </a:rPr>
                        <a:t>художньої</a:t>
                      </a:r>
                      <a:r>
                        <a:rPr lang="ru-RU" sz="1600" kern="1200" dirty="0">
                          <a:effectLst/>
                        </a:rPr>
                        <a:t> </a:t>
                      </a:r>
                      <a:r>
                        <a:rPr lang="ru-RU" sz="1600" kern="1200" dirty="0" err="1">
                          <a:effectLst/>
                        </a:rPr>
                        <a:t>самодіяльності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8611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4949"/>
            <a:ext cx="84249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 smtClean="0">
                <a:latin typeface="Times New Roman"/>
                <a:ea typeface="Times New Roman"/>
              </a:rPr>
              <a:t>Провідні методи </a:t>
            </a:r>
            <a:r>
              <a:rPr lang="ru-RU" sz="2000" b="1" dirty="0" err="1">
                <a:latin typeface="Times New Roman"/>
                <a:ea typeface="Times New Roman"/>
              </a:rPr>
              <a:t>професійної</a:t>
            </a:r>
            <a:r>
              <a:rPr lang="ru-RU" sz="2000" b="1" dirty="0">
                <a:latin typeface="Times New Roman"/>
                <a:ea typeface="Times New Roman"/>
              </a:rPr>
              <a:t> </a:t>
            </a:r>
            <a:r>
              <a:rPr lang="ru-RU" sz="2000" b="1" dirty="0" err="1">
                <a:latin typeface="Times New Roman"/>
                <a:ea typeface="Times New Roman"/>
              </a:rPr>
              <a:t>підготовки</a:t>
            </a:r>
            <a:r>
              <a:rPr lang="ru-RU" sz="2000" b="1" dirty="0">
                <a:latin typeface="Times New Roman"/>
                <a:ea typeface="Times New Roman"/>
              </a:rPr>
              <a:t> </a:t>
            </a:r>
            <a:r>
              <a:rPr lang="ru-RU" sz="2000" b="1" dirty="0" err="1">
                <a:latin typeface="Times New Roman"/>
                <a:ea typeface="Times New Roman"/>
              </a:rPr>
              <a:t>вокалістів</a:t>
            </a:r>
            <a:r>
              <a:rPr lang="ru-RU" sz="2000" b="1" dirty="0">
                <a:latin typeface="Times New Roman"/>
                <a:ea typeface="Times New Roman"/>
              </a:rPr>
              <a:t> у закладах </a:t>
            </a:r>
            <a:r>
              <a:rPr lang="ru-RU" sz="2000" b="1" dirty="0" err="1">
                <a:latin typeface="Times New Roman"/>
                <a:ea typeface="Times New Roman"/>
              </a:rPr>
              <a:t>вищої</a:t>
            </a:r>
            <a:r>
              <a:rPr lang="ru-RU" sz="2000" b="1" dirty="0">
                <a:latin typeface="Times New Roman"/>
                <a:ea typeface="Times New Roman"/>
              </a:rPr>
              <a:t> </a:t>
            </a:r>
            <a:r>
              <a:rPr lang="ru-RU" sz="2000" b="1" dirty="0" err="1">
                <a:latin typeface="Times New Roman"/>
                <a:ea typeface="Times New Roman"/>
              </a:rPr>
              <a:t>музичної</a:t>
            </a:r>
            <a:r>
              <a:rPr lang="ru-RU" sz="2000" b="1" dirty="0">
                <a:latin typeface="Times New Roman"/>
                <a:ea typeface="Times New Roman"/>
              </a:rPr>
              <a:t> </a:t>
            </a:r>
            <a:r>
              <a:rPr lang="ru-RU" sz="2000" b="1" dirty="0" err="1">
                <a:latin typeface="Times New Roman"/>
                <a:ea typeface="Times New Roman"/>
              </a:rPr>
              <a:t>освіти</a:t>
            </a:r>
            <a:r>
              <a:rPr lang="ru-RU" sz="2000" b="1" dirty="0">
                <a:latin typeface="Times New Roman"/>
                <a:ea typeface="Times New Roman"/>
              </a:rPr>
              <a:t> Китаю та </a:t>
            </a:r>
            <a:r>
              <a:rPr lang="ru-RU" sz="2000" b="1" dirty="0" err="1">
                <a:latin typeface="Times New Roman"/>
                <a:ea typeface="Times New Roman"/>
              </a:rPr>
              <a:t>України</a:t>
            </a:r>
            <a:endParaRPr lang="ru-RU" sz="2000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4652630"/>
              </p:ext>
            </p:extLst>
          </p:nvPr>
        </p:nvGraphicFramePr>
        <p:xfrm>
          <a:off x="251520" y="752843"/>
          <a:ext cx="8568952" cy="6020340"/>
        </p:xfrm>
        <a:graphic>
          <a:graphicData uri="http://schemas.openxmlformats.org/drawingml/2006/table">
            <a:tbl>
              <a:tblPr firstRow="1" firstCol="1" bandRow="1">
                <a:tableStyleId>{9DCAF9ED-07DC-4A11-8D7F-57B35C25682E}</a:tableStyleId>
              </a:tblPr>
              <a:tblGrid>
                <a:gridCol w="4284029"/>
                <a:gridCol w="4284923"/>
              </a:tblGrid>
              <a:tr h="2076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Китай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24" marR="611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Україна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24" marR="611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663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виконання</a:t>
                      </a:r>
                      <a:r>
                        <a:rPr lang="ru-RU" sz="1200" dirty="0">
                          <a:effectLst/>
                        </a:rPr>
                        <a:t> студентами </a:t>
                      </a:r>
                      <a:r>
                        <a:rPr lang="ru-RU" sz="1200" dirty="0" err="1">
                          <a:effectLst/>
                        </a:rPr>
                        <a:t>досліджуваного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музичного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твору</a:t>
                      </a:r>
                      <a:r>
                        <a:rPr lang="ru-RU" sz="1200" dirty="0">
                          <a:effectLst/>
                        </a:rPr>
                        <a:t> й </a:t>
                      </a:r>
                      <a:r>
                        <a:rPr lang="ru-RU" sz="1200" dirty="0" err="1">
                          <a:effectLst/>
                        </a:rPr>
                        <a:t>обговорення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результатів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24" marR="611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евристичної бесіди 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24" marR="611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6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дихальні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вправи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24" marR="611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вокальних вправ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24" marR="611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94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дискусія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24" marR="611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використання високохудожнього репертуару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24" marR="611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6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розмова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24" marR="611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емоційного настроювання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24" marR="611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6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спостереження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24" marR="611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візуального моделювання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24" marR="611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6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психологічний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24" marR="611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внутрішнього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інтонування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24" marR="611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6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механістичний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24" marR="611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невербального показу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24" marR="611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6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демонстраційний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24" marR="611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семіотичнно-герменевтичного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аналізу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24" marR="611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6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формування виразності голосу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24" marR="611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звукового регулювання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24" marR="611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6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24" marR="611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творчих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завдань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24" marR="611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628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використання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аналогій</a:t>
                      </a:r>
                      <a:r>
                        <a:rPr lang="ru-RU" sz="1200" dirty="0">
                          <a:effectLst/>
                        </a:rPr>
                        <a:t> і </a:t>
                      </a:r>
                      <a:r>
                        <a:rPr lang="ru-RU" sz="1200" dirty="0" err="1">
                          <a:effectLst/>
                        </a:rPr>
                        <a:t>словесних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пояснень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24" marR="611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7628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аналіз</a:t>
                      </a:r>
                      <a:r>
                        <a:rPr lang="ru-RU" sz="1200" dirty="0">
                          <a:effectLst/>
                        </a:rPr>
                        <a:t> і </a:t>
                      </a:r>
                      <a:r>
                        <a:rPr lang="ru-RU" sz="1200" dirty="0" err="1">
                          <a:effectLst/>
                        </a:rPr>
                        <a:t>порівняння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музичних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матеріалів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24" marR="611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76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24" marR="611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ілюстрування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24" marR="611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6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24" marR="611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репродуктивний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24" marR="611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6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24" marR="611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проєктів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24" marR="611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6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24" marR="611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розв’язання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навчальних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завдань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24" marR="611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6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24" marR="611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педагогічного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аналізу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24" marR="611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94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24" marR="611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досконального </a:t>
                      </a:r>
                      <a:r>
                        <a:rPr lang="ru-RU" sz="1200" dirty="0" err="1">
                          <a:effectLst/>
                        </a:rPr>
                        <a:t>вивчення</a:t>
                      </a:r>
                      <a:r>
                        <a:rPr lang="ru-RU" sz="1200" dirty="0">
                          <a:effectLst/>
                        </a:rPr>
                        <a:t> вокального </a:t>
                      </a:r>
                      <a:r>
                        <a:rPr lang="ru-RU" sz="1200" dirty="0" err="1">
                          <a:effectLst/>
                        </a:rPr>
                        <a:t>твору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24" marR="611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6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24" marR="611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ескізної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роботи</a:t>
                      </a:r>
                      <a:r>
                        <a:rPr lang="ru-RU" sz="1200" dirty="0">
                          <a:effectLst/>
                        </a:rPr>
                        <a:t> над </a:t>
                      </a:r>
                      <a:r>
                        <a:rPr lang="ru-RU" sz="1200" dirty="0" err="1">
                          <a:effectLst/>
                        </a:rPr>
                        <a:t>твором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24" marR="611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6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24" marR="611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імітаційного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моделювання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24" marR="611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6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24" marR="611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сольфеджування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24" marR="611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6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24" marR="611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вокалізація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24" marR="611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6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24" marR="611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фонетичний</a:t>
                      </a:r>
                      <a:r>
                        <a:rPr lang="ru-RU" sz="1200" dirty="0">
                          <a:effectLst/>
                        </a:rPr>
                        <a:t> метод 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24" marR="611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628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вправи</a:t>
                      </a:r>
                      <a:r>
                        <a:rPr lang="ru-RU" sz="1200" dirty="0">
                          <a:effectLst/>
                        </a:rPr>
                        <a:t>, </a:t>
                      </a:r>
                      <a:r>
                        <a:rPr lang="ru-RU" sz="1200" dirty="0" err="1">
                          <a:effectLst/>
                        </a:rPr>
                        <a:t>що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стосуються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безпосередньої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роботи</a:t>
                      </a:r>
                      <a:r>
                        <a:rPr lang="ru-RU" sz="1200" dirty="0">
                          <a:effectLst/>
                        </a:rPr>
                        <a:t> голосового </a:t>
                      </a:r>
                      <a:r>
                        <a:rPr lang="ru-RU" sz="1200" dirty="0" err="1">
                          <a:effectLst/>
                        </a:rPr>
                        <a:t>апарату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24" marR="611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7353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84249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spc="-10" dirty="0" smtClean="0">
                <a:latin typeface="Times New Roman"/>
                <a:ea typeface="Times New Roman"/>
              </a:rPr>
              <a:t>Сучасні </a:t>
            </a:r>
            <a:r>
              <a:rPr lang="uk-UA" sz="2000" b="1" spc="-10" dirty="0">
                <a:latin typeface="Times New Roman"/>
                <a:ea typeface="Times New Roman"/>
              </a:rPr>
              <a:t>технології </a:t>
            </a:r>
            <a:r>
              <a:rPr lang="ru-RU" sz="2000" b="1" dirty="0" err="1">
                <a:solidFill>
                  <a:srgbClr val="000000"/>
                </a:solidFill>
                <a:latin typeface="Times New Roman"/>
                <a:ea typeface="Times New Roman"/>
              </a:rPr>
              <a:t>професійної</a:t>
            </a:r>
            <a:r>
              <a:rPr lang="ru-RU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Times New Roman"/>
                <a:ea typeface="Times New Roman"/>
              </a:rPr>
              <a:t>підготовки</a:t>
            </a:r>
            <a:r>
              <a:rPr lang="ru-RU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Times New Roman"/>
                <a:ea typeface="Times New Roman"/>
              </a:rPr>
              <a:t>вокалістів</a:t>
            </a:r>
            <a:r>
              <a:rPr lang="ru-RU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 у закладах </a:t>
            </a:r>
            <a:r>
              <a:rPr lang="ru-RU" sz="2000" b="1" dirty="0" err="1">
                <a:solidFill>
                  <a:srgbClr val="000000"/>
                </a:solidFill>
                <a:latin typeface="Times New Roman"/>
                <a:ea typeface="Times New Roman"/>
              </a:rPr>
              <a:t>вищої</a:t>
            </a:r>
            <a:r>
              <a:rPr lang="ru-RU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Times New Roman"/>
                <a:ea typeface="Times New Roman"/>
              </a:rPr>
              <a:t>музичної</a:t>
            </a:r>
            <a:r>
              <a:rPr lang="ru-RU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Times New Roman"/>
                <a:ea typeface="Times New Roman"/>
              </a:rPr>
              <a:t>освіти</a:t>
            </a:r>
            <a:r>
              <a:rPr lang="ru-RU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 Китаю та </a:t>
            </a:r>
            <a:r>
              <a:rPr lang="ru-RU" sz="2000" b="1" dirty="0" err="1">
                <a:solidFill>
                  <a:srgbClr val="000000"/>
                </a:solidFill>
                <a:latin typeface="Times New Roman"/>
                <a:ea typeface="Times New Roman"/>
              </a:rPr>
              <a:t>України</a:t>
            </a:r>
            <a:endParaRPr lang="ru-RU" sz="2000" b="1" dirty="0">
              <a:solidFill>
                <a:srgbClr val="00000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2531950"/>
              </p:ext>
            </p:extLst>
          </p:nvPr>
        </p:nvGraphicFramePr>
        <p:xfrm>
          <a:off x="251520" y="1124744"/>
          <a:ext cx="8568952" cy="4536505"/>
        </p:xfrm>
        <a:graphic>
          <a:graphicData uri="http://schemas.openxmlformats.org/drawingml/2006/table">
            <a:tbl>
              <a:tblPr firstRow="1" firstCol="1" bandRow="1">
                <a:tableStyleId>{9DCAF9ED-07DC-4A11-8D7F-57B35C25682E}</a:tableStyleId>
              </a:tblPr>
              <a:tblGrid>
                <a:gridCol w="4284028"/>
                <a:gridCol w="4284924"/>
              </a:tblGrid>
              <a:tr h="5526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2000" dirty="0">
                          <a:effectLst/>
                        </a:rPr>
                        <a:t>Китай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2000" dirty="0" err="1">
                          <a:effectLst/>
                        </a:rPr>
                        <a:t>Україна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3991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-450215" algn="l"/>
                        </a:tabLst>
                      </a:pPr>
                      <a:r>
                        <a:rPr lang="ru-RU" sz="2000" dirty="0" err="1">
                          <a:effectLst/>
                        </a:rPr>
                        <a:t>музично-комп’ютерні</a:t>
                      </a:r>
                      <a:r>
                        <a:rPr lang="ru-RU" sz="2000" dirty="0">
                          <a:effectLst/>
                        </a:rPr>
                        <a:t>, </a:t>
                      </a:r>
                      <a:r>
                        <a:rPr lang="ru-RU" sz="2000" dirty="0" err="1">
                          <a:effectLst/>
                        </a:rPr>
                        <a:t>інформаційно-комп’ютерні</a:t>
                      </a:r>
                      <a:r>
                        <a:rPr lang="ru-RU" sz="2000" dirty="0">
                          <a:effectLst/>
                        </a:rPr>
                        <a:t>, </a:t>
                      </a:r>
                      <a:r>
                        <a:rPr lang="ru-RU" sz="2000" dirty="0" err="1">
                          <a:effectLst/>
                        </a:rPr>
                        <a:t>комп’ютерно-мультимедійні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5262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2000" dirty="0">
                          <a:effectLst/>
                        </a:rPr>
                        <a:t>вокального </a:t>
                      </a:r>
                      <a:r>
                        <a:rPr lang="ru-RU" sz="2000" dirty="0" err="1">
                          <a:effectLst/>
                        </a:rPr>
                        <a:t>виконавства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2000" dirty="0" err="1">
                          <a:effectLst/>
                        </a:rPr>
                        <a:t>інтерактивні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363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2000">
                          <a:effectLst/>
                        </a:rPr>
                        <a:t>перевернутого класу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2000" dirty="0" err="1">
                          <a:effectLst/>
                        </a:rPr>
                        <a:t>фонопедичного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розвитку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співацького</a:t>
                      </a:r>
                      <a:r>
                        <a:rPr lang="ru-RU" sz="2000" dirty="0">
                          <a:effectLst/>
                        </a:rPr>
                        <a:t> голосу (В. </a:t>
                      </a:r>
                      <a:r>
                        <a:rPr lang="ru-RU" sz="2000" dirty="0" err="1">
                          <a:effectLst/>
                        </a:rPr>
                        <a:t>Ємельянов</a:t>
                      </a:r>
                      <a:r>
                        <a:rPr lang="ru-RU" sz="2000" dirty="0">
                          <a:effectLst/>
                        </a:rPr>
                        <a:t>), 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363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2000" dirty="0" err="1">
                          <a:effectLst/>
                        </a:rPr>
                        <a:t>резонансної</a:t>
                      </a: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ru-RU" sz="2000" dirty="0" err="1">
                          <a:effectLst/>
                        </a:rPr>
                        <a:t>теорії</a:t>
                      </a:r>
                      <a:r>
                        <a:rPr lang="ru-RU" sz="2000" dirty="0">
                          <a:effectLst/>
                        </a:rPr>
                        <a:t> та </a:t>
                      </a:r>
                      <a:r>
                        <a:rPr lang="ru-RU" sz="2000" dirty="0" err="1">
                          <a:effectLst/>
                        </a:rPr>
                        <a:t>техніки</a:t>
                      </a:r>
                      <a:r>
                        <a:rPr lang="ru-RU" sz="2000" dirty="0">
                          <a:effectLst/>
                        </a:rPr>
                        <a:t> (В. Морозов)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0460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1412776"/>
            <a:ext cx="8286750" cy="2529923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358775" algn="ctr" eaLnBrk="1" hangingPunct="1">
              <a:lnSpc>
                <a:spcPct val="90000"/>
              </a:lnSpc>
              <a:defRPr/>
            </a:pP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Завдання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 5</a:t>
            </a:r>
          </a:p>
          <a:p>
            <a:pPr indent="358775" algn="ctr" eaLnBrk="1" hangingPunct="1">
              <a:lnSpc>
                <a:spcPct val="90000"/>
              </a:lnSpc>
              <a:defRPr/>
            </a:pPr>
            <a:r>
              <a:rPr lang="uk-UA" sz="3600" dirty="0">
                <a:latin typeface="Times New Roman"/>
                <a:ea typeface="Calibri"/>
              </a:rPr>
              <a:t>виявити </a:t>
            </a:r>
            <a:r>
              <a:rPr lang="ru-RU" sz="3600" dirty="0" err="1" smtClean="0">
                <a:latin typeface="Times New Roman"/>
                <a:ea typeface="Calibri"/>
              </a:rPr>
              <a:t>прогностичний</a:t>
            </a:r>
            <a:r>
              <a:rPr lang="ru-RU" sz="3600" dirty="0" smtClean="0">
                <a:latin typeface="Times New Roman"/>
                <a:ea typeface="Calibri"/>
              </a:rPr>
              <a:t> </a:t>
            </a:r>
            <a:r>
              <a:rPr lang="ru-RU" sz="3600" dirty="0" err="1" smtClean="0">
                <a:latin typeface="Times New Roman"/>
                <a:ea typeface="Calibri"/>
              </a:rPr>
              <a:t>потенціал</a:t>
            </a:r>
            <a:r>
              <a:rPr lang="ru-RU" sz="3600" dirty="0" smtClean="0">
                <a:latin typeface="Times New Roman"/>
                <a:ea typeface="Calibri"/>
              </a:rPr>
              <a:t> </a:t>
            </a:r>
            <a:r>
              <a:rPr lang="ru-RU" sz="3600" dirty="0" err="1">
                <a:latin typeface="Times New Roman"/>
                <a:ea typeface="Calibri"/>
              </a:rPr>
              <a:t>взаємодії</a:t>
            </a:r>
            <a:r>
              <a:rPr lang="ru-RU" sz="3600" dirty="0">
                <a:latin typeface="Times New Roman"/>
                <a:ea typeface="Calibri"/>
              </a:rPr>
              <a:t> систем </a:t>
            </a:r>
            <a:r>
              <a:rPr lang="ru-RU" sz="3600" dirty="0" err="1">
                <a:latin typeface="Times New Roman"/>
                <a:ea typeface="Calibri"/>
              </a:rPr>
              <a:t>професійної</a:t>
            </a:r>
            <a:r>
              <a:rPr lang="ru-RU" sz="3600" dirty="0">
                <a:latin typeface="Times New Roman"/>
                <a:ea typeface="Calibri"/>
              </a:rPr>
              <a:t> </a:t>
            </a:r>
            <a:r>
              <a:rPr lang="ru-RU" sz="3600" dirty="0" err="1">
                <a:latin typeface="Times New Roman"/>
                <a:ea typeface="Calibri"/>
              </a:rPr>
              <a:t>підготовки</a:t>
            </a:r>
            <a:r>
              <a:rPr lang="ru-RU" sz="3600" dirty="0">
                <a:latin typeface="Times New Roman"/>
                <a:ea typeface="Calibri"/>
              </a:rPr>
              <a:t> </a:t>
            </a:r>
            <a:r>
              <a:rPr lang="ru-RU" sz="3600" dirty="0" err="1">
                <a:latin typeface="Times New Roman"/>
                <a:ea typeface="Calibri"/>
              </a:rPr>
              <a:t>вокалістів</a:t>
            </a:r>
            <a:r>
              <a:rPr lang="ru-RU" sz="3600" dirty="0">
                <a:latin typeface="Times New Roman"/>
                <a:ea typeface="Calibri"/>
              </a:rPr>
              <a:t> у закладах </a:t>
            </a:r>
            <a:r>
              <a:rPr lang="ru-RU" sz="3600" dirty="0" err="1">
                <a:latin typeface="Times New Roman"/>
                <a:ea typeface="Calibri"/>
              </a:rPr>
              <a:t>вищої</a:t>
            </a:r>
            <a:r>
              <a:rPr lang="ru-RU" sz="3600" dirty="0">
                <a:latin typeface="Times New Roman"/>
                <a:ea typeface="Calibri"/>
              </a:rPr>
              <a:t> </a:t>
            </a:r>
            <a:r>
              <a:rPr lang="ru-RU" sz="3600" dirty="0" err="1">
                <a:latin typeface="Times New Roman"/>
                <a:ea typeface="Calibri"/>
              </a:rPr>
              <a:t>музичної</a:t>
            </a:r>
            <a:r>
              <a:rPr lang="ru-RU" sz="3600" dirty="0">
                <a:latin typeface="Times New Roman"/>
                <a:ea typeface="Calibri"/>
              </a:rPr>
              <a:t> </a:t>
            </a:r>
            <a:r>
              <a:rPr lang="ru-RU" sz="3600" dirty="0" err="1">
                <a:latin typeface="Times New Roman"/>
                <a:ea typeface="Calibri"/>
              </a:rPr>
              <a:t>освіти</a:t>
            </a:r>
            <a:r>
              <a:rPr lang="ru-RU" sz="3600" dirty="0">
                <a:latin typeface="Times New Roman"/>
                <a:ea typeface="Calibri"/>
              </a:rPr>
              <a:t> Китаю та </a:t>
            </a:r>
            <a:r>
              <a:rPr lang="ru-RU" sz="3600" dirty="0" err="1">
                <a:latin typeface="Times New Roman"/>
                <a:ea typeface="Calibri"/>
              </a:rPr>
              <a:t>України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5760"/>
            <a:ext cx="84249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400" b="1" dirty="0" smtClean="0">
                <a:latin typeface="Times New Roman"/>
                <a:ea typeface="Times New Roman"/>
              </a:rPr>
              <a:t>Рекомендації, </a:t>
            </a:r>
            <a:r>
              <a:rPr lang="uk-UA" sz="1400" b="1" dirty="0">
                <a:latin typeface="Times New Roman"/>
                <a:ea typeface="Times New Roman"/>
              </a:rPr>
              <a:t>які сприятимуть підвищенню якості </a:t>
            </a:r>
            <a:r>
              <a:rPr lang="ru-RU" sz="1400" b="1" dirty="0" err="1">
                <a:latin typeface="Times New Roman"/>
                <a:ea typeface="Times New Roman"/>
              </a:rPr>
              <a:t>професійної</a:t>
            </a:r>
            <a:r>
              <a:rPr lang="ru-RU" sz="1400" b="1" dirty="0">
                <a:latin typeface="Times New Roman"/>
                <a:ea typeface="Times New Roman"/>
              </a:rPr>
              <a:t> </a:t>
            </a:r>
            <a:r>
              <a:rPr lang="ru-RU" sz="1400" b="1" dirty="0" err="1">
                <a:latin typeface="Times New Roman"/>
                <a:ea typeface="Times New Roman"/>
              </a:rPr>
              <a:t>підготовки</a:t>
            </a:r>
            <a:r>
              <a:rPr lang="ru-RU" sz="1400" b="1" dirty="0">
                <a:latin typeface="Times New Roman"/>
                <a:ea typeface="Times New Roman"/>
              </a:rPr>
              <a:t> </a:t>
            </a:r>
            <a:r>
              <a:rPr lang="ru-RU" sz="1400" b="1" dirty="0" err="1">
                <a:latin typeface="Times New Roman"/>
                <a:ea typeface="Times New Roman"/>
              </a:rPr>
              <a:t>вокалістів</a:t>
            </a:r>
            <a:r>
              <a:rPr lang="ru-RU" sz="1400" b="1" dirty="0">
                <a:latin typeface="Times New Roman"/>
                <a:ea typeface="Times New Roman"/>
              </a:rPr>
              <a:t> у </a:t>
            </a:r>
            <a:r>
              <a:rPr lang="ru-RU" sz="1400" b="1" dirty="0" err="1">
                <a:latin typeface="Times New Roman"/>
                <a:ea typeface="Times New Roman"/>
              </a:rPr>
              <a:t>системі</a:t>
            </a:r>
            <a:r>
              <a:rPr lang="ru-RU" sz="1400" b="1" dirty="0">
                <a:latin typeface="Times New Roman"/>
                <a:ea typeface="Times New Roman"/>
              </a:rPr>
              <a:t> </a:t>
            </a:r>
            <a:r>
              <a:rPr lang="ru-RU" sz="1400" b="1" dirty="0" err="1">
                <a:latin typeface="Times New Roman"/>
                <a:ea typeface="Times New Roman"/>
              </a:rPr>
              <a:t>вищої</a:t>
            </a:r>
            <a:r>
              <a:rPr lang="ru-RU" sz="1400" b="1" dirty="0">
                <a:latin typeface="Times New Roman"/>
                <a:ea typeface="Times New Roman"/>
              </a:rPr>
              <a:t> </a:t>
            </a:r>
            <a:r>
              <a:rPr lang="ru-RU" sz="1400" b="1" dirty="0" err="1">
                <a:latin typeface="Times New Roman"/>
                <a:ea typeface="Times New Roman"/>
              </a:rPr>
              <a:t>музичної</a:t>
            </a:r>
            <a:r>
              <a:rPr lang="ru-RU" sz="1400" b="1" dirty="0">
                <a:latin typeface="Times New Roman"/>
                <a:ea typeface="Times New Roman"/>
              </a:rPr>
              <a:t> </a:t>
            </a:r>
            <a:r>
              <a:rPr lang="ru-RU" sz="1400" b="1" dirty="0" err="1">
                <a:latin typeface="Times New Roman"/>
                <a:ea typeface="Times New Roman"/>
              </a:rPr>
              <a:t>освіти</a:t>
            </a:r>
            <a:endParaRPr lang="ru-RU" sz="1400" b="1" dirty="0">
              <a:solidFill>
                <a:srgbClr val="00000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8524526"/>
              </p:ext>
            </p:extLst>
          </p:nvPr>
        </p:nvGraphicFramePr>
        <p:xfrm>
          <a:off x="107504" y="528981"/>
          <a:ext cx="8928992" cy="635475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816424"/>
                <a:gridCol w="5112568"/>
              </a:tblGrid>
              <a:tr h="272950">
                <a:tc>
                  <a:txBody>
                    <a:bodyPr/>
                    <a:lstStyle/>
                    <a:p>
                      <a:pPr algn="ctr"/>
                      <a:r>
                        <a:rPr lang="uk-UA" sz="1200" dirty="0" smtClean="0"/>
                        <a:t>Китай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200" dirty="0" smtClean="0"/>
                        <a:t>Україна</a:t>
                      </a:r>
                      <a:endParaRPr lang="ru-RU" sz="1200" dirty="0"/>
                    </a:p>
                  </a:txBody>
                  <a:tcPr/>
                </a:tc>
              </a:tr>
              <a:tr h="636883">
                <a:tc>
                  <a:txBody>
                    <a:bodyPr/>
                    <a:lstStyle/>
                    <a:p>
                      <a:r>
                        <a:rPr lang="ru-RU" sz="1200" dirty="0" err="1" smtClean="0"/>
                        <a:t>оптимізувати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керівництво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професійною</a:t>
                      </a:r>
                      <a:r>
                        <a:rPr lang="ru-RU" sz="1200" dirty="0" smtClean="0"/>
                        <a:t> вокальною </a:t>
                      </a:r>
                      <a:r>
                        <a:rPr lang="ru-RU" sz="1200" dirty="0" err="1" smtClean="0"/>
                        <a:t>освітою</a:t>
                      </a:r>
                      <a:r>
                        <a:rPr lang="ru-RU" sz="1200" dirty="0" smtClean="0"/>
                        <a:t>;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err="1" smtClean="0"/>
                        <a:t>підвищити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якість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професійної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вокальної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підготовки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під</a:t>
                      </a:r>
                      <a:r>
                        <a:rPr lang="ru-RU" sz="1200" dirty="0" smtClean="0"/>
                        <a:t> час </a:t>
                      </a:r>
                      <a:r>
                        <a:rPr lang="ru-RU" sz="1200" dirty="0" err="1" smtClean="0"/>
                        <a:t>навчання</a:t>
                      </a:r>
                      <a:r>
                        <a:rPr lang="ru-RU" sz="1200" dirty="0" smtClean="0"/>
                        <a:t> в </a:t>
                      </a:r>
                      <a:r>
                        <a:rPr lang="ru-RU" sz="1200" dirty="0" err="1" smtClean="0"/>
                        <a:t>мистецькому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закладі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вищої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освіти</a:t>
                      </a:r>
                      <a:r>
                        <a:rPr lang="ru-RU" sz="1200" dirty="0" smtClean="0"/>
                        <a:t> шляхом </a:t>
                      </a:r>
                      <a:r>
                        <a:rPr lang="ru-RU" sz="1200" dirty="0" err="1" smtClean="0"/>
                        <a:t>створення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сучасної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науково-методичної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бази</a:t>
                      </a:r>
                      <a:r>
                        <a:rPr lang="ru-RU" sz="1200" dirty="0" smtClean="0"/>
                        <a:t>; </a:t>
                      </a:r>
                      <a:endParaRPr lang="ru-RU" sz="1200" dirty="0"/>
                    </a:p>
                  </a:txBody>
                  <a:tcPr/>
                </a:tc>
              </a:tr>
              <a:tr h="455215">
                <a:tc>
                  <a:txBody>
                    <a:bodyPr/>
                    <a:lstStyle/>
                    <a:p>
                      <a:r>
                        <a:rPr lang="ru-RU" sz="1200" dirty="0" err="1" smtClean="0"/>
                        <a:t>створити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національну</a:t>
                      </a:r>
                      <a:r>
                        <a:rPr lang="ru-RU" sz="1200" dirty="0" smtClean="0"/>
                        <a:t> модель </a:t>
                      </a:r>
                      <a:r>
                        <a:rPr lang="ru-RU" sz="1200" dirty="0" err="1" smtClean="0"/>
                        <a:t>професійної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вокальної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освіти</a:t>
                      </a:r>
                      <a:r>
                        <a:rPr lang="ru-RU" sz="1200" dirty="0" smtClean="0"/>
                        <a:t>;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err="1" smtClean="0"/>
                        <a:t>заохочувати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студентів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закладів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вищої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освіти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мистецького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спрямування</a:t>
                      </a:r>
                      <a:r>
                        <a:rPr lang="ru-RU" sz="1200" dirty="0" smtClean="0"/>
                        <a:t> до </a:t>
                      </a:r>
                      <a:r>
                        <a:rPr lang="ru-RU" sz="1200" dirty="0" err="1" smtClean="0"/>
                        <a:t>науково-дослідницької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діяльності</a:t>
                      </a:r>
                      <a:r>
                        <a:rPr lang="ru-RU" sz="1200" dirty="0" smtClean="0"/>
                        <a:t>; </a:t>
                      </a:r>
                      <a:endParaRPr lang="ru-RU" sz="1200" dirty="0"/>
                    </a:p>
                  </a:txBody>
                  <a:tcPr/>
                </a:tc>
              </a:tr>
              <a:tr h="636883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оптимально </a:t>
                      </a:r>
                      <a:r>
                        <a:rPr lang="ru-RU" sz="1200" dirty="0" err="1" smtClean="0"/>
                        <a:t>співвідносити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якість</a:t>
                      </a:r>
                      <a:r>
                        <a:rPr lang="ru-RU" sz="1200" dirty="0" smtClean="0"/>
                        <a:t> і </a:t>
                      </a:r>
                      <a:r>
                        <a:rPr lang="ru-RU" sz="1200" dirty="0" err="1" smtClean="0"/>
                        <a:t>кількість</a:t>
                      </a:r>
                      <a:r>
                        <a:rPr lang="ru-RU" sz="1200" dirty="0" smtClean="0"/>
                        <a:t> у </a:t>
                      </a:r>
                      <a:r>
                        <a:rPr lang="ru-RU" sz="1200" dirty="0" err="1" smtClean="0"/>
                        <a:t>процесі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професійної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підготовки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вокалістів</a:t>
                      </a:r>
                      <a:r>
                        <a:rPr lang="ru-RU" sz="1200" dirty="0" smtClean="0"/>
                        <a:t>;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err="1" smtClean="0"/>
                        <a:t>підвищувати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кваліфікацію</a:t>
                      </a:r>
                      <a:r>
                        <a:rPr lang="ru-RU" sz="1200" dirty="0" smtClean="0"/>
                        <a:t> та </a:t>
                      </a:r>
                      <a:r>
                        <a:rPr lang="ru-RU" sz="1200" dirty="0" err="1" smtClean="0"/>
                        <a:t>професійно-педагогічну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майстерність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професорсько-викладацького</a:t>
                      </a:r>
                      <a:r>
                        <a:rPr lang="ru-RU" sz="1200" dirty="0" smtClean="0"/>
                        <a:t> складу шляхом </a:t>
                      </a:r>
                      <a:r>
                        <a:rPr lang="ru-RU" sz="1200" dirty="0" err="1" smtClean="0"/>
                        <a:t>постійної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самоосвіти</a:t>
                      </a:r>
                      <a:r>
                        <a:rPr lang="ru-RU" sz="1200" dirty="0" smtClean="0"/>
                        <a:t>; </a:t>
                      </a:r>
                    </a:p>
                  </a:txBody>
                  <a:tcPr/>
                </a:tc>
              </a:tr>
              <a:tr h="636883">
                <a:tc>
                  <a:txBody>
                    <a:bodyPr/>
                    <a:lstStyle/>
                    <a:p>
                      <a:r>
                        <a:rPr lang="ru-RU" sz="1200" dirty="0" err="1" smtClean="0"/>
                        <a:t>подолати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ізоляцію</a:t>
                      </a:r>
                      <a:r>
                        <a:rPr lang="ru-RU" sz="1200" dirty="0" smtClean="0"/>
                        <a:t>;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err="1" smtClean="0"/>
                        <a:t>створювати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спеціальні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факультети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або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кафедри</a:t>
                      </a:r>
                      <a:r>
                        <a:rPr lang="ru-RU" sz="1200" dirty="0" smtClean="0"/>
                        <a:t>, </a:t>
                      </a:r>
                      <a:r>
                        <a:rPr lang="ru-RU" sz="1200" dirty="0" err="1" smtClean="0"/>
                        <a:t>які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навчають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академічному</a:t>
                      </a:r>
                      <a:r>
                        <a:rPr lang="ru-RU" sz="1200" dirty="0" smtClean="0"/>
                        <a:t> вокалу </a:t>
                      </a:r>
                      <a:r>
                        <a:rPr lang="ru-RU" sz="1200" dirty="0" err="1" smtClean="0"/>
                        <a:t>відповідно</a:t>
                      </a:r>
                      <a:r>
                        <a:rPr lang="ru-RU" sz="1200" dirty="0" smtClean="0"/>
                        <a:t> до </a:t>
                      </a:r>
                      <a:r>
                        <a:rPr lang="ru-RU" sz="1200" dirty="0" err="1" smtClean="0"/>
                        <a:t>специфіки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інноваційних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напрямів</a:t>
                      </a:r>
                      <a:r>
                        <a:rPr lang="ru-RU" sz="1200" dirty="0" smtClean="0"/>
                        <a:t> ХХІ ст.; </a:t>
                      </a:r>
                      <a:endParaRPr lang="ru-RU" sz="1200" dirty="0"/>
                    </a:p>
                  </a:txBody>
                  <a:tcPr/>
                </a:tc>
              </a:tr>
              <a:tr h="63688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err="1" smtClean="0"/>
                        <a:t>готувати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висококваліфікованих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кадрів</a:t>
                      </a:r>
                      <a:r>
                        <a:rPr lang="ru-RU" sz="1200" dirty="0" smtClean="0"/>
                        <a:t> для </a:t>
                      </a:r>
                      <a:r>
                        <a:rPr lang="ru-RU" sz="1200" dirty="0" err="1" smtClean="0"/>
                        <a:t>викладання</a:t>
                      </a:r>
                      <a:r>
                        <a:rPr lang="ru-RU" sz="1200" dirty="0" smtClean="0"/>
                        <a:t> у закладах </a:t>
                      </a:r>
                      <a:r>
                        <a:rPr lang="ru-RU" sz="1200" dirty="0" err="1" smtClean="0"/>
                        <a:t>вищої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музичної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освіти</a:t>
                      </a:r>
                      <a:r>
                        <a:rPr lang="ru-RU" sz="1200" dirty="0" smtClean="0"/>
                        <a:t>;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err="1" smtClean="0"/>
                        <a:t>додержуватися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положень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ідеальної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моделі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вокаліста</a:t>
                      </a:r>
                      <a:r>
                        <a:rPr lang="ru-RU" sz="1200" dirty="0" smtClean="0"/>
                        <a:t>, </a:t>
                      </a:r>
                      <a:r>
                        <a:rPr lang="ru-RU" sz="1200" dirty="0" err="1" smtClean="0"/>
                        <a:t>що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уможливить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формування</a:t>
                      </a:r>
                      <a:r>
                        <a:rPr lang="ru-RU" sz="1200" dirty="0" smtClean="0"/>
                        <a:t> в </a:t>
                      </a:r>
                      <a:r>
                        <a:rPr lang="ru-RU" sz="1200" dirty="0" err="1" smtClean="0"/>
                        <a:t>студентів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інтегрованих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фахово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необхідних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якостей</a:t>
                      </a:r>
                      <a:r>
                        <a:rPr lang="ru-RU" sz="1200" dirty="0" smtClean="0"/>
                        <a:t>, </a:t>
                      </a:r>
                      <a:r>
                        <a:rPr lang="ru-RU" sz="1200" dirty="0" err="1" smtClean="0"/>
                        <a:t>життєвих</a:t>
                      </a:r>
                      <a:r>
                        <a:rPr lang="ru-RU" sz="1200" dirty="0" smtClean="0"/>
                        <a:t> і </a:t>
                      </a:r>
                      <a:r>
                        <a:rPr lang="ru-RU" sz="1200" dirty="0" err="1" smtClean="0"/>
                        <a:t>професійних</a:t>
                      </a:r>
                      <a:r>
                        <a:rPr lang="ru-RU" sz="1200" dirty="0" smtClean="0"/>
                        <a:t> установок; </a:t>
                      </a:r>
                      <a:endParaRPr lang="ru-RU" sz="1200" dirty="0"/>
                    </a:p>
                  </a:txBody>
                  <a:tcPr/>
                </a:tc>
              </a:tr>
              <a:tr h="63688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err="1" smtClean="0"/>
                        <a:t>модернізувати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зміст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навчання</a:t>
                      </a:r>
                      <a:r>
                        <a:rPr lang="ru-RU" sz="1200" dirty="0" smtClean="0"/>
                        <a:t> в </a:t>
                      </a:r>
                      <a:r>
                        <a:rPr lang="ru-RU" sz="1200" dirty="0" err="1" smtClean="0"/>
                        <a:t>процесі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професійної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підготовки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фахівців</a:t>
                      </a:r>
                      <a:r>
                        <a:rPr lang="ru-RU" sz="1200" dirty="0" smtClean="0"/>
                        <a:t> вокального </a:t>
                      </a:r>
                      <a:r>
                        <a:rPr lang="ru-RU" sz="1200" dirty="0" err="1" smtClean="0"/>
                        <a:t>мистецтва</a:t>
                      </a:r>
                      <a:r>
                        <a:rPr lang="ru-RU" sz="1200" dirty="0" smtClean="0"/>
                        <a:t> в </a:t>
                      </a:r>
                      <a:r>
                        <a:rPr lang="ru-RU" sz="1200" dirty="0" err="1" smtClean="0"/>
                        <a:t>системі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вищої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музичної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освіти</a:t>
                      </a:r>
                      <a:r>
                        <a:rPr lang="ru-RU" sz="1200" dirty="0" smtClean="0"/>
                        <a:t>;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err="1" smtClean="0"/>
                        <a:t>використовувати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міждисциплінарний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підхід</a:t>
                      </a:r>
                      <a:r>
                        <a:rPr lang="ru-RU" sz="1200" dirty="0" smtClean="0"/>
                        <a:t> у </a:t>
                      </a:r>
                      <a:r>
                        <a:rPr lang="ru-RU" sz="1200" dirty="0" err="1" smtClean="0"/>
                        <a:t>професійній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підготовці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вокалістів</a:t>
                      </a:r>
                      <a:r>
                        <a:rPr lang="ru-RU" sz="1200" dirty="0" smtClean="0"/>
                        <a:t>; </a:t>
                      </a:r>
                      <a:endParaRPr lang="ru-RU" sz="1200" dirty="0"/>
                    </a:p>
                  </a:txBody>
                  <a:tcPr/>
                </a:tc>
              </a:tr>
              <a:tr h="8188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err="1" smtClean="0"/>
                        <a:t>активізувати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розробку</a:t>
                      </a:r>
                      <a:r>
                        <a:rPr lang="ru-RU" sz="1200" dirty="0" smtClean="0"/>
                        <a:t> й </a:t>
                      </a:r>
                      <a:r>
                        <a:rPr lang="ru-RU" sz="1200" dirty="0" err="1" smtClean="0"/>
                        <a:t>упровадження</a:t>
                      </a:r>
                      <a:r>
                        <a:rPr lang="ru-RU" sz="1200" dirty="0" smtClean="0"/>
                        <a:t> методик </a:t>
                      </a:r>
                      <a:r>
                        <a:rPr lang="ru-RU" sz="1200" dirty="0" err="1" smtClean="0"/>
                        <a:t>навчання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вокалістів</a:t>
                      </a:r>
                      <a:r>
                        <a:rPr lang="ru-RU" sz="1200" dirty="0" smtClean="0"/>
                        <a:t>, </a:t>
                      </a:r>
                      <a:r>
                        <a:rPr lang="ru-RU" sz="1200" dirty="0" err="1" smtClean="0"/>
                        <a:t>які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відповідали</a:t>
                      </a:r>
                      <a:r>
                        <a:rPr lang="ru-RU" sz="1200" dirty="0" smtClean="0"/>
                        <a:t> б </a:t>
                      </a:r>
                      <a:r>
                        <a:rPr lang="ru-RU" sz="1200" dirty="0" err="1" smtClean="0"/>
                        <a:t>новим</a:t>
                      </a:r>
                      <a:r>
                        <a:rPr lang="ru-RU" sz="1200" dirty="0" smtClean="0"/>
                        <a:t> теоретико-</a:t>
                      </a:r>
                      <a:r>
                        <a:rPr lang="ru-RU" sz="1200" dirty="0" err="1" smtClean="0"/>
                        <a:t>методологічним</a:t>
                      </a:r>
                      <a:r>
                        <a:rPr lang="ru-RU" sz="1200" dirty="0" smtClean="0"/>
                        <a:t> основам </a:t>
                      </a:r>
                      <a:r>
                        <a:rPr lang="ru-RU" sz="1200" dirty="0" err="1" smtClean="0"/>
                        <a:t>професійної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підготовки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вокалістів</a:t>
                      </a:r>
                      <a:r>
                        <a:rPr lang="ru-RU" sz="1200" dirty="0" smtClean="0"/>
                        <a:t>;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err="1" smtClean="0"/>
                        <a:t>розвивати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креативне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мислення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студентів</a:t>
                      </a:r>
                      <a:r>
                        <a:rPr lang="ru-RU" sz="1200" dirty="0" smtClean="0"/>
                        <a:t> шляхом </a:t>
                      </a:r>
                      <a:r>
                        <a:rPr lang="ru-RU" sz="1200" dirty="0" err="1" smtClean="0"/>
                        <a:t>проєктування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власних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концертних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програм</a:t>
                      </a:r>
                      <a:r>
                        <a:rPr lang="ru-RU" sz="1200" dirty="0" smtClean="0"/>
                        <a:t> 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</a:tr>
              <a:tr h="454917">
                <a:tc>
                  <a:txBody>
                    <a:bodyPr/>
                    <a:lstStyle/>
                    <a:p>
                      <a:r>
                        <a:rPr lang="ru-RU" sz="1200" dirty="0" err="1" smtClean="0"/>
                        <a:t>розробка</a:t>
                      </a:r>
                      <a:r>
                        <a:rPr lang="ru-RU" sz="1200" dirty="0" smtClean="0"/>
                        <a:t> нового </a:t>
                      </a:r>
                      <a:r>
                        <a:rPr lang="ru-RU" sz="1200" dirty="0" err="1" smtClean="0"/>
                        <a:t>працюючого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механізму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працевлаштування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випускників</a:t>
                      </a:r>
                      <a:r>
                        <a:rPr lang="ru-RU" sz="1200" dirty="0" smtClean="0"/>
                        <a:t>;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</a:tr>
              <a:tr h="65030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err="1" smtClean="0"/>
                        <a:t>обмежити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комерціалізацію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освіти</a:t>
                      </a:r>
                      <a:r>
                        <a:rPr lang="ru-RU" sz="1200" dirty="0" smtClean="0"/>
                        <a:t>; </a:t>
                      </a:r>
                      <a:r>
                        <a:rPr lang="ru-RU" sz="1200" dirty="0" err="1" smtClean="0"/>
                        <a:t>виробити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нову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освітню</a:t>
                      </a:r>
                      <a:r>
                        <a:rPr lang="ru-RU" sz="1200" dirty="0" smtClean="0"/>
                        <a:t> модель, </a:t>
                      </a:r>
                      <a:r>
                        <a:rPr lang="ru-RU" sz="1200" dirty="0" err="1" smtClean="0"/>
                        <a:t>що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враховує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світовий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досвід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вокальної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підготовки</a:t>
                      </a:r>
                      <a:r>
                        <a:rPr lang="ru-RU" sz="1200" dirty="0" smtClean="0"/>
                        <a:t>;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</a:tr>
              <a:tr h="492366">
                <a:tc>
                  <a:txBody>
                    <a:bodyPr/>
                    <a:lstStyle/>
                    <a:p>
                      <a:r>
                        <a:rPr lang="ru-RU" sz="1200" dirty="0" err="1" smtClean="0"/>
                        <a:t>планомірно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підвищувати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рівень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педагогічних</a:t>
                      </a:r>
                      <a:r>
                        <a:rPr lang="ru-RU" sz="1200" dirty="0" smtClean="0"/>
                        <a:t>, </a:t>
                      </a:r>
                      <a:r>
                        <a:rPr lang="ru-RU" sz="1200" dirty="0" err="1" smtClean="0"/>
                        <a:t>наукових</a:t>
                      </a:r>
                      <a:r>
                        <a:rPr lang="ru-RU" sz="1200" dirty="0" smtClean="0"/>
                        <a:t> і </a:t>
                      </a:r>
                      <a:r>
                        <a:rPr lang="ru-RU" sz="1200" dirty="0" err="1" smtClean="0"/>
                        <a:t>виконавських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кадрів</a:t>
                      </a:r>
                      <a:r>
                        <a:rPr lang="ru-RU" sz="1200" dirty="0" smtClean="0"/>
                        <a:t>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7009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16632"/>
            <a:ext cx="8784976" cy="6607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lnSpc>
                <a:spcPct val="90000"/>
              </a:lnSpc>
              <a:defRPr/>
            </a:pPr>
            <a:r>
              <a:rPr lang="uk-UA" sz="2800" b="1" dirty="0">
                <a:latin typeface="Times New Roman" pitchFamily="18" charset="0"/>
              </a:rPr>
              <a:t>Наукова новизна отриманих результатів  дослідження</a:t>
            </a:r>
            <a:r>
              <a:rPr lang="uk-UA" sz="2800" dirty="0">
                <a:latin typeface="Times New Roman" pitchFamily="18" charset="0"/>
              </a:rPr>
              <a:t> </a:t>
            </a:r>
            <a:endParaRPr lang="uk-UA" sz="2800" i="1" dirty="0">
              <a:latin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uk-UA" sz="2000" i="1" dirty="0">
                <a:latin typeface="Times New Roman" pitchFamily="18" charset="0"/>
              </a:rPr>
              <a:t>      вперше </a:t>
            </a:r>
            <a:r>
              <a:rPr lang="uk-UA" sz="2000" dirty="0">
                <a:latin typeface="Times New Roman" pitchFamily="18" charset="0"/>
              </a:rPr>
              <a:t>у вітчизняній педагогічній науці: </a:t>
            </a:r>
            <a:endParaRPr lang="en-US" sz="2000" dirty="0">
              <a:latin typeface="Times New Roman" pitchFamily="18" charset="0"/>
            </a:endParaRPr>
          </a:p>
          <a:p>
            <a:pPr indent="360000" algn="just">
              <a:spcBef>
                <a:spcPts val="600"/>
              </a:spcBef>
              <a:buClr>
                <a:srgbClr val="FE8637"/>
              </a:buClr>
              <a:buSzPct val="70000"/>
              <a:buFont typeface="Wingdings" pitchFamily="2" charset="2"/>
              <a:buChar char=""/>
              <a:defRPr/>
            </a:pPr>
            <a:r>
              <a:rPr lang="uk-UA" sz="2200" dirty="0" smtClean="0">
                <a:latin typeface="Times New Roman"/>
                <a:ea typeface="Calibri"/>
              </a:rPr>
              <a:t>цілісно </a:t>
            </a:r>
            <a:r>
              <a:rPr lang="uk-UA" sz="2200" dirty="0">
                <a:latin typeface="Times New Roman"/>
                <a:ea typeface="Calibri"/>
              </a:rPr>
              <a:t>з’ясовано </a:t>
            </a:r>
            <a:r>
              <a:rPr lang="uk-UA" sz="2200" dirty="0" err="1">
                <a:latin typeface="Times New Roman"/>
                <a:ea typeface="Calibri"/>
              </a:rPr>
              <a:t>oрганiзацiйнo-пeдагoгiчні</a:t>
            </a:r>
            <a:r>
              <a:rPr lang="uk-UA" sz="2200" dirty="0">
                <a:latin typeface="Times New Roman"/>
                <a:ea typeface="Calibri"/>
              </a:rPr>
              <a:t> </a:t>
            </a:r>
            <a:r>
              <a:rPr lang="uk-UA" sz="2200" dirty="0" err="1">
                <a:latin typeface="Times New Roman"/>
                <a:ea typeface="Calibri"/>
              </a:rPr>
              <a:t>заcади</a:t>
            </a:r>
            <a:r>
              <a:rPr lang="uk-UA" sz="2200" dirty="0">
                <a:latin typeface="Times New Roman"/>
                <a:ea typeface="Calibri"/>
              </a:rPr>
              <a:t> професійної підготовки вокалістів у закладах вищої музичної освіти Китаю та України. </a:t>
            </a:r>
            <a:endParaRPr lang="uk-UA" sz="2200" dirty="0" smtClean="0">
              <a:latin typeface="Times New Roman"/>
              <a:ea typeface="Calibri"/>
            </a:endParaRPr>
          </a:p>
          <a:p>
            <a:pPr indent="360000" algn="just">
              <a:spcBef>
                <a:spcPts val="600"/>
              </a:spcBef>
              <a:buClr>
                <a:srgbClr val="FE8637"/>
              </a:buClr>
              <a:buSzPct val="70000"/>
              <a:buFont typeface="Wingdings" pitchFamily="2" charset="2"/>
              <a:buChar char=""/>
              <a:defRPr/>
            </a:pPr>
            <a:r>
              <a:rPr lang="uk-UA" sz="2200" dirty="0" smtClean="0">
                <a:latin typeface="Times New Roman"/>
                <a:ea typeface="Calibri"/>
              </a:rPr>
              <a:t>У </a:t>
            </a:r>
            <a:r>
              <a:rPr lang="uk-UA" sz="2200" dirty="0">
                <a:latin typeface="Times New Roman"/>
                <a:ea typeface="Calibri"/>
              </a:rPr>
              <a:t>межах характеристики теоретичних засад досліджуваного феномену, схарактеризовано понятійно-термінологічний апарат дослідження та виокремлено етапи розвитку професійної підготовки вокалістів у закладах вищої музичної освіти Китаю та України. </a:t>
            </a:r>
            <a:endParaRPr lang="uk-UA" sz="2200" dirty="0" smtClean="0">
              <a:latin typeface="Times New Roman"/>
              <a:ea typeface="Calibri"/>
            </a:endParaRPr>
          </a:p>
          <a:p>
            <a:pPr indent="360000" algn="just">
              <a:spcBef>
                <a:spcPts val="600"/>
              </a:spcBef>
              <a:buClr>
                <a:srgbClr val="FE8637"/>
              </a:buClr>
              <a:buSzPct val="70000"/>
              <a:buFont typeface="Wingdings" pitchFamily="2" charset="2"/>
              <a:buChar char=""/>
              <a:defRPr/>
            </a:pPr>
            <a:r>
              <a:rPr lang="uk-UA" sz="2200" dirty="0" smtClean="0">
                <a:latin typeface="Times New Roman"/>
                <a:ea typeface="Calibri"/>
              </a:rPr>
              <a:t>Висвітлено </a:t>
            </a:r>
            <a:r>
              <a:rPr lang="uk-UA" sz="2200" dirty="0">
                <a:latin typeface="Times New Roman"/>
                <a:ea typeface="Calibri"/>
              </a:rPr>
              <a:t>зміст професійної підготовки вокалістів у закладах вищої музичної освіти Китаю та України. </a:t>
            </a:r>
            <a:endParaRPr lang="uk-UA" sz="2200" dirty="0" smtClean="0">
              <a:latin typeface="Times New Roman"/>
              <a:ea typeface="Calibri"/>
            </a:endParaRPr>
          </a:p>
          <a:p>
            <a:pPr indent="360000" algn="just">
              <a:spcBef>
                <a:spcPts val="600"/>
              </a:spcBef>
              <a:buClr>
                <a:srgbClr val="FE8637"/>
              </a:buClr>
              <a:buSzPct val="70000"/>
              <a:buFont typeface="Wingdings" pitchFamily="2" charset="2"/>
              <a:buChar char=""/>
              <a:defRPr/>
            </a:pPr>
            <a:r>
              <a:rPr lang="uk-UA" sz="2200" dirty="0" smtClean="0">
                <a:latin typeface="Times New Roman"/>
                <a:ea typeface="Calibri"/>
              </a:rPr>
              <a:t>Охарактеризовано </a:t>
            </a:r>
            <a:r>
              <a:rPr lang="uk-UA" sz="2200" dirty="0">
                <a:latin typeface="Times New Roman"/>
                <a:ea typeface="Calibri"/>
              </a:rPr>
              <a:t>форми, методи й технології професійної підготовки вокалістів у закладах вищої музичної освіти Китаю та України. </a:t>
            </a:r>
            <a:endParaRPr lang="uk-UA" sz="2200" dirty="0" smtClean="0">
              <a:latin typeface="Times New Roman"/>
              <a:ea typeface="Calibri"/>
            </a:endParaRPr>
          </a:p>
          <a:p>
            <a:pPr indent="360000" algn="just">
              <a:spcBef>
                <a:spcPts val="600"/>
              </a:spcBef>
              <a:buClr>
                <a:srgbClr val="FE8637"/>
              </a:buClr>
              <a:buSzPct val="70000"/>
              <a:buFont typeface="Wingdings" pitchFamily="2" charset="2"/>
              <a:buChar char=""/>
              <a:defRPr/>
            </a:pPr>
            <a:r>
              <a:rPr lang="uk-UA" sz="2200" dirty="0" smtClean="0">
                <a:latin typeface="Times New Roman"/>
                <a:ea typeface="Calibri"/>
              </a:rPr>
              <a:t>Виявлено </a:t>
            </a:r>
            <a:r>
              <a:rPr lang="uk-UA" sz="2200" dirty="0">
                <a:latin typeface="Times New Roman"/>
                <a:ea typeface="Calibri"/>
              </a:rPr>
              <a:t>прогностичний потенціал взаємодії систем професійної підготовки вокалістів у закладах вищої музичної освіти Китаю та України.</a:t>
            </a:r>
            <a:endParaRPr lang="uk-UA" sz="22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" y="285750"/>
            <a:ext cx="8892480" cy="6407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 algn="ctr" eaLnBrk="1" hangingPunct="1">
              <a:defRPr/>
            </a:pPr>
            <a:r>
              <a:rPr lang="uk-UA" sz="2400" b="1" dirty="0">
                <a:latin typeface="Times New Roman" pitchFamily="18" charset="0"/>
              </a:rPr>
              <a:t>Практичне значення отриманих результатів дослідження</a:t>
            </a:r>
            <a:endParaRPr lang="uk-UA" sz="2400" dirty="0">
              <a:latin typeface="Times New Roman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  <a:tabLst>
                <a:tab pos="5671185" algn="l"/>
              </a:tabLst>
            </a:pPr>
            <a:r>
              <a:rPr lang="uk-UA" sz="2400" dirty="0">
                <a:latin typeface="Times New Roman"/>
                <a:ea typeface="Calibri"/>
                <a:cs typeface="Times New Roman"/>
              </a:rPr>
              <a:t>узагальнені положення щодо методологічних підходів вищої музичної освіти, історичного розвитку вокальних традицій Китаю та України, змісту, форм, методів і технологій професійної підготовки вокалістів у закладах вищої музичної освіти Китаю та України можуть бути використані в процесі формування освітньої політики в галузі вищої музичної освіти, розроблення методичного забезпечення означеного процесу, викладання лекційних, семінарських і практичних занять для студентів, магістрантів та аспірантів закладів вищої музичної освіти.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  <a:tabLst>
                <a:tab pos="5671185" algn="l"/>
              </a:tabLst>
            </a:pPr>
            <a:r>
              <a:rPr lang="uk-UA" sz="2400" dirty="0">
                <a:latin typeface="Times New Roman"/>
                <a:ea typeface="Calibri"/>
                <a:cs typeface="Times New Roman"/>
              </a:rPr>
              <a:t>Прогностичний потенціал проведеного дослідження зумовлюється можливістю використання отриманих результатів для здійснення подальшої науково-дослідницької роботи в даному напрямі у процесі модернізації китайської та української системи вищої музичної освіти.</a:t>
            </a:r>
            <a:endParaRPr lang="ru-RU" sz="2400" dirty="0">
              <a:effectLst/>
              <a:latin typeface="Calibri"/>
              <a:ea typeface="Calibri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8625" y="1071563"/>
            <a:ext cx="7572375" cy="164660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358775" algn="ctr" eaLnBrk="1" hangingPunct="1">
              <a:buFont typeface="Arial" charset="0"/>
              <a:buNone/>
              <a:defRPr/>
            </a:pPr>
            <a:r>
              <a:rPr lang="uk-UA" sz="2400" b="1" dirty="0">
                <a:latin typeface="Times New Roman" pitchFamily="18" charset="0"/>
              </a:rPr>
              <a:t>НА ПОДАЛЬШЕ ВИВЧЕННЯ ЗАСЛУГОВУЄ: </a:t>
            </a:r>
          </a:p>
          <a:p>
            <a:pPr indent="360000" algn="just">
              <a:spcBef>
                <a:spcPts val="600"/>
              </a:spcBef>
              <a:buClr>
                <a:srgbClr val="FE8637"/>
              </a:buClr>
              <a:buSzPct val="70000"/>
              <a:buFont typeface="Wingdings" pitchFamily="2" charset="2"/>
              <a:buChar char=""/>
              <a:defRPr/>
            </a:pPr>
            <a:r>
              <a:rPr lang="ru-RU" sz="2400" dirty="0" err="1">
                <a:latin typeface="Times New Roman"/>
                <a:ea typeface="Calibri"/>
              </a:rPr>
              <a:t>інноваційний</a:t>
            </a:r>
            <a:r>
              <a:rPr lang="ru-RU" sz="2400" dirty="0">
                <a:latin typeface="Times New Roman"/>
                <a:ea typeface="Calibri"/>
              </a:rPr>
              <a:t> </a:t>
            </a:r>
            <a:r>
              <a:rPr lang="ru-RU" sz="2400" dirty="0" err="1">
                <a:latin typeface="Times New Roman"/>
                <a:ea typeface="Calibri"/>
              </a:rPr>
              <a:t>досвід</a:t>
            </a:r>
            <a:r>
              <a:rPr lang="ru-RU" sz="2400" dirty="0">
                <a:latin typeface="Times New Roman"/>
                <a:ea typeface="Calibri"/>
              </a:rPr>
              <a:t> </a:t>
            </a:r>
            <a:r>
              <a:rPr lang="ru-RU" sz="2400" dirty="0" err="1">
                <a:latin typeface="Times New Roman"/>
                <a:ea typeface="Calibri"/>
              </a:rPr>
              <a:t>професійної</a:t>
            </a:r>
            <a:r>
              <a:rPr lang="ru-RU" sz="2400" dirty="0">
                <a:latin typeface="Times New Roman"/>
                <a:ea typeface="Calibri"/>
              </a:rPr>
              <a:t> </a:t>
            </a:r>
            <a:r>
              <a:rPr lang="ru-RU" sz="2400" dirty="0" err="1">
                <a:latin typeface="Times New Roman"/>
                <a:ea typeface="Calibri"/>
              </a:rPr>
              <a:t>підготовки</a:t>
            </a:r>
            <a:r>
              <a:rPr lang="ru-RU" sz="2400" dirty="0">
                <a:latin typeface="Times New Roman"/>
                <a:ea typeface="Calibri"/>
              </a:rPr>
              <a:t> </a:t>
            </a:r>
            <a:r>
              <a:rPr lang="uk-UA" sz="2400" dirty="0">
                <a:latin typeface="Times New Roman"/>
                <a:ea typeface="Calibri"/>
              </a:rPr>
              <a:t>вокалістів</a:t>
            </a:r>
            <a:r>
              <a:rPr lang="ru-RU" sz="2400" dirty="0">
                <a:latin typeface="Times New Roman"/>
                <a:ea typeface="Calibri"/>
              </a:rPr>
              <a:t> у </a:t>
            </a:r>
            <a:r>
              <a:rPr lang="uk-UA" sz="2400" dirty="0">
                <a:latin typeface="Times New Roman"/>
                <a:ea typeface="Calibri"/>
              </a:rPr>
              <a:t>системі</a:t>
            </a:r>
            <a:r>
              <a:rPr lang="ru-RU" sz="2400" dirty="0">
                <a:latin typeface="Times New Roman"/>
                <a:ea typeface="Calibri"/>
              </a:rPr>
              <a:t> </a:t>
            </a:r>
            <a:r>
              <a:rPr lang="ru-RU" sz="2400" dirty="0" err="1">
                <a:latin typeface="Times New Roman"/>
                <a:ea typeface="Calibri"/>
              </a:rPr>
              <a:t>вищої</a:t>
            </a:r>
            <a:r>
              <a:rPr lang="ru-RU" sz="2400" dirty="0">
                <a:latin typeface="Times New Roman"/>
                <a:ea typeface="Calibri"/>
              </a:rPr>
              <a:t> </a:t>
            </a:r>
            <a:r>
              <a:rPr lang="uk-UA" sz="2400" dirty="0">
                <a:latin typeface="Times New Roman"/>
                <a:ea typeface="Calibri"/>
              </a:rPr>
              <a:t>музичної </a:t>
            </a:r>
            <a:r>
              <a:rPr lang="ru-RU" sz="2400" dirty="0" err="1">
                <a:latin typeface="Times New Roman"/>
                <a:ea typeface="Calibri"/>
              </a:rPr>
              <a:t>освіти</a:t>
            </a:r>
            <a:r>
              <a:rPr lang="ru-RU" sz="2400" dirty="0">
                <a:latin typeface="Times New Roman"/>
                <a:ea typeface="Calibri"/>
              </a:rPr>
              <a:t> Китаю та </a:t>
            </a:r>
            <a:r>
              <a:rPr lang="ru-RU" sz="2400" dirty="0" err="1">
                <a:latin typeface="Times New Roman"/>
                <a:ea typeface="Calibri"/>
              </a:rPr>
              <a:t>України</a:t>
            </a:r>
            <a:endParaRPr lang="uk-UA" sz="20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 txBox="1">
            <a:spLocks/>
          </p:cNvSpPr>
          <p:nvPr/>
        </p:nvSpPr>
        <p:spPr bwMode="auto">
          <a:xfrm>
            <a:off x="357188" y="571500"/>
            <a:ext cx="8229600" cy="586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273050" indent="-273050" algn="ctr" eaLnBrk="1" fontAlgn="auto" hangingPunct="1"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endParaRPr lang="uk-UA" sz="2400" kern="0" cap="all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  <a:p>
            <a:pPr marL="273050" indent="-273050" algn="ctr" eaLnBrk="1" fontAlgn="auto" hangingPunct="1"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endParaRPr lang="uk-UA" sz="2400" kern="0" cap="all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  <a:p>
            <a:pPr marL="273050" indent="-273050" algn="ctr" eaLnBrk="1" fontAlgn="auto" hangingPunct="1"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endParaRPr lang="uk-UA" sz="2400" kern="0" cap="all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  <a:p>
            <a:pPr marL="273050" indent="-273050" algn="ctr" eaLnBrk="1" fontAlgn="auto" hangingPunct="1"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endParaRPr lang="uk-UA" sz="2400" kern="0" cap="all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  <a:p>
            <a:pPr marL="273050" indent="-273050" algn="ctr" eaLnBrk="1" fontAlgn="auto" hangingPunct="1"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endParaRPr lang="uk-UA" sz="2400" kern="0" cap="all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  <a:p>
            <a:pPr marL="273050" indent="-273050" algn="ctr" eaLnBrk="1" fontAlgn="auto" hangingPunct="1"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r>
              <a:rPr lang="uk-UA" sz="4000" b="1" kern="0" cap="all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Дякуємо за увагу!</a:t>
            </a:r>
            <a:endParaRPr lang="ru-RU" sz="4000" b="1" kern="0" cap="all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7"/>
          <p:cNvSpPr txBox="1">
            <a:spLocks noChangeArrowheads="1"/>
          </p:cNvSpPr>
          <p:nvPr/>
        </p:nvSpPr>
        <p:spPr bwMode="auto">
          <a:xfrm>
            <a:off x="2051050" y="333375"/>
            <a:ext cx="66246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uk-UA">
              <a:solidFill>
                <a:srgbClr val="3B435B"/>
              </a:solidFill>
            </a:endParaRPr>
          </a:p>
        </p:txBody>
      </p:sp>
      <p:sp>
        <p:nvSpPr>
          <p:cNvPr id="3075" name="Прямоугольник 8"/>
          <p:cNvSpPr>
            <a:spLocks noChangeArrowheads="1"/>
          </p:cNvSpPr>
          <p:nvPr/>
        </p:nvSpPr>
        <p:spPr bwMode="auto">
          <a:xfrm>
            <a:off x="1643063" y="500063"/>
            <a:ext cx="7286625" cy="6093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Міністерство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освіти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і науки </a:t>
            </a:r>
            <a:r>
              <a:rPr lang="ru-RU"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СУМСЬКИЙ ДЕРЖАВНИЙ ПЕДАГОГІЧНИЙ УНІВЕРСИТЕТ</a:t>
            </a:r>
            <a:b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імені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А. С. МАКАРЕНКА </a:t>
            </a:r>
            <a:r>
              <a:rPr lang="ru-RU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ЧЖАН ЛЯНХУН</a:t>
            </a: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ОРГАНІЗАЦІЙНО-ПЕДАГОГІЧНІ ЗАСАДИ ПРОФЕСІЙНОЇ ПІДГОТОВКИ ВОКАЛІСТІВ У СИСТЕМІ ВИЩОЇ МУЗИЧНОЇ ОСВІТИ КИТАЮ ТА УКРАЇНИ</a:t>
            </a:r>
          </a:p>
          <a:p>
            <a:pPr algn="ctr"/>
            <a:endParaRPr lang="uk-UA" sz="24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Науковий</a:t>
            </a: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керівник</a:t>
            </a: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b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Чистякова </a:t>
            </a:r>
            <a:r>
              <a:rPr lang="ru-RU" sz="24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Ірина</a:t>
            </a: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Анатоліївна</a:t>
            </a: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кандидат </a:t>
            </a:r>
            <a:r>
              <a:rPr lang="ru-RU" sz="2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педагогічних</a:t>
            </a: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наук, доцент</a:t>
            </a:r>
            <a:b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Суми</a:t>
            </a: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uk-UA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2021 </a:t>
            </a: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344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4_Эркер">
  <a:themeElements>
    <a:clrScheme name="4_Эркер 1">
      <a:dk1>
        <a:srgbClr val="000000"/>
      </a:dk1>
      <a:lt1>
        <a:srgbClr val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FFFFFF"/>
      </a:accent3>
      <a:accent4>
        <a:srgbClr val="000000"/>
      </a:accent4>
      <a:accent5>
        <a:srgbClr val="FEC3AE"/>
      </a:accent5>
      <a:accent6>
        <a:srgbClr val="6989C4"/>
      </a:accent6>
      <a:hlink>
        <a:srgbClr val="D2611C"/>
      </a:hlink>
      <a:folHlink>
        <a:srgbClr val="3B435B"/>
      </a:folHlink>
    </a:clrScheme>
    <a:fontScheme name="4_Эркер">
      <a:majorFont>
        <a:latin typeface="Century Schoolbook"/>
        <a:ea typeface=""/>
        <a:cs typeface=""/>
      </a:majorFont>
      <a:minorFont>
        <a:latin typeface="Century Schoolbook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4_Эркер 1">
        <a:dk1>
          <a:srgbClr val="000000"/>
        </a:dk1>
        <a:lt1>
          <a:srgbClr val="FFFFFF"/>
        </a:lt1>
        <a:dk2>
          <a:srgbClr val="575F6D"/>
        </a:dk2>
        <a:lt2>
          <a:srgbClr val="FFF39D"/>
        </a:lt2>
        <a:accent1>
          <a:srgbClr val="FE8637"/>
        </a:accent1>
        <a:accent2>
          <a:srgbClr val="7598D9"/>
        </a:accent2>
        <a:accent3>
          <a:srgbClr val="FFFFFF"/>
        </a:accent3>
        <a:accent4>
          <a:srgbClr val="000000"/>
        </a:accent4>
        <a:accent5>
          <a:srgbClr val="FEC3AE"/>
        </a:accent5>
        <a:accent6>
          <a:srgbClr val="6989C4"/>
        </a:accent6>
        <a:hlink>
          <a:srgbClr val="D2611C"/>
        </a:hlink>
        <a:folHlink>
          <a:srgbClr val="3B435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Эркер">
  <a:themeElements>
    <a:clrScheme name="1_Эркер 1">
      <a:dk1>
        <a:srgbClr val="000000"/>
      </a:dk1>
      <a:lt1>
        <a:srgbClr val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FFFFFF"/>
      </a:accent3>
      <a:accent4>
        <a:srgbClr val="000000"/>
      </a:accent4>
      <a:accent5>
        <a:srgbClr val="FEC3AE"/>
      </a:accent5>
      <a:accent6>
        <a:srgbClr val="6989C4"/>
      </a:accent6>
      <a:hlink>
        <a:srgbClr val="D2611C"/>
      </a:hlink>
      <a:folHlink>
        <a:srgbClr val="3B435B"/>
      </a:folHlink>
    </a:clrScheme>
    <a:fontScheme name="1_Эркер">
      <a:majorFont>
        <a:latin typeface="Century Schoolbook"/>
        <a:ea typeface=""/>
        <a:cs typeface=""/>
      </a:majorFont>
      <a:minorFont>
        <a:latin typeface="Century Schoolbook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Эркер 1">
        <a:dk1>
          <a:srgbClr val="000000"/>
        </a:dk1>
        <a:lt1>
          <a:srgbClr val="FFFFFF"/>
        </a:lt1>
        <a:dk2>
          <a:srgbClr val="575F6D"/>
        </a:dk2>
        <a:lt2>
          <a:srgbClr val="FFF39D"/>
        </a:lt2>
        <a:accent1>
          <a:srgbClr val="FE8637"/>
        </a:accent1>
        <a:accent2>
          <a:srgbClr val="7598D9"/>
        </a:accent2>
        <a:accent3>
          <a:srgbClr val="FFFFFF"/>
        </a:accent3>
        <a:accent4>
          <a:srgbClr val="000000"/>
        </a:accent4>
        <a:accent5>
          <a:srgbClr val="FEC3AE"/>
        </a:accent5>
        <a:accent6>
          <a:srgbClr val="6989C4"/>
        </a:accent6>
        <a:hlink>
          <a:srgbClr val="D2611C"/>
        </a:hlink>
        <a:folHlink>
          <a:srgbClr val="3B435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Эркер">
  <a:themeElements>
    <a:clrScheme name="1_Эркер 1">
      <a:dk1>
        <a:srgbClr val="000000"/>
      </a:dk1>
      <a:lt1>
        <a:srgbClr val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FFFFFF"/>
      </a:accent3>
      <a:accent4>
        <a:srgbClr val="000000"/>
      </a:accent4>
      <a:accent5>
        <a:srgbClr val="FEC3AE"/>
      </a:accent5>
      <a:accent6>
        <a:srgbClr val="6989C4"/>
      </a:accent6>
      <a:hlink>
        <a:srgbClr val="D2611C"/>
      </a:hlink>
      <a:folHlink>
        <a:srgbClr val="3B435B"/>
      </a:folHlink>
    </a:clrScheme>
    <a:fontScheme name="1_Эркер">
      <a:majorFont>
        <a:latin typeface="Century Schoolbook"/>
        <a:ea typeface=""/>
        <a:cs typeface=""/>
      </a:majorFont>
      <a:minorFont>
        <a:latin typeface="Century Schoolbook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Эркер 1">
        <a:dk1>
          <a:srgbClr val="000000"/>
        </a:dk1>
        <a:lt1>
          <a:srgbClr val="FFFFFF"/>
        </a:lt1>
        <a:dk2>
          <a:srgbClr val="575F6D"/>
        </a:dk2>
        <a:lt2>
          <a:srgbClr val="FFF39D"/>
        </a:lt2>
        <a:accent1>
          <a:srgbClr val="FE8637"/>
        </a:accent1>
        <a:accent2>
          <a:srgbClr val="7598D9"/>
        </a:accent2>
        <a:accent3>
          <a:srgbClr val="FFFFFF"/>
        </a:accent3>
        <a:accent4>
          <a:srgbClr val="000000"/>
        </a:accent4>
        <a:accent5>
          <a:srgbClr val="FEC3AE"/>
        </a:accent5>
        <a:accent6>
          <a:srgbClr val="6989C4"/>
        </a:accent6>
        <a:hlink>
          <a:srgbClr val="D2611C"/>
        </a:hlink>
        <a:folHlink>
          <a:srgbClr val="3B435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5693</TotalTime>
  <Words>1824</Words>
  <Application>Microsoft Office PowerPoint</Application>
  <PresentationFormat>Экран (4:3)</PresentationFormat>
  <Paragraphs>255</Paragraphs>
  <Slides>27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27</vt:i4>
      </vt:variant>
    </vt:vector>
  </HeadingPairs>
  <TitlesOfParts>
    <vt:vector size="30" baseType="lpstr">
      <vt:lpstr>4_Эркер</vt:lpstr>
      <vt:lpstr>1_Эркер</vt:lpstr>
      <vt:lpstr>3_Эркер</vt:lpstr>
      <vt:lpstr>Презентация PowerPoint</vt:lpstr>
      <vt:lpstr>СУПЕРЕЧНОСТІ</vt:lpstr>
      <vt:lpstr>Мета дослідження: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Классификация  ИТ-профессий</dc:title>
  <dc:creator>Admin</dc:creator>
  <cp:lastModifiedBy>User</cp:lastModifiedBy>
  <cp:revision>209</cp:revision>
  <dcterms:created xsi:type="dcterms:W3CDTF">2008-09-18T18:14:18Z</dcterms:created>
  <dcterms:modified xsi:type="dcterms:W3CDTF">2021-07-06T20:59:29Z</dcterms:modified>
</cp:coreProperties>
</file>