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  <p:sldMasterId id="2147483701" r:id="rId2"/>
  </p:sldMasterIdLst>
  <p:sldIdLst>
    <p:sldId id="256" r:id="rId3"/>
    <p:sldId id="276" r:id="rId4"/>
    <p:sldId id="313" r:id="rId5"/>
    <p:sldId id="297" r:id="rId6"/>
    <p:sldId id="298" r:id="rId7"/>
    <p:sldId id="278" r:id="rId8"/>
    <p:sldId id="309" r:id="rId9"/>
    <p:sldId id="303" r:id="rId10"/>
    <p:sldId id="305" r:id="rId11"/>
    <p:sldId id="308" r:id="rId12"/>
    <p:sldId id="310" r:id="rId13"/>
    <p:sldId id="302" r:id="rId14"/>
    <p:sldId id="262" r:id="rId15"/>
    <p:sldId id="264" r:id="rId16"/>
    <p:sldId id="307" r:id="rId17"/>
    <p:sldId id="275" r:id="rId18"/>
    <p:sldId id="282" r:id="rId19"/>
    <p:sldId id="281" r:id="rId20"/>
    <p:sldId id="288" r:id="rId21"/>
    <p:sldId id="289" r:id="rId22"/>
    <p:sldId id="290" r:id="rId23"/>
    <p:sldId id="291" r:id="rId24"/>
    <p:sldId id="286" r:id="rId25"/>
    <p:sldId id="287" r:id="rId26"/>
    <p:sldId id="292" r:id="rId27"/>
    <p:sldId id="299" r:id="rId28"/>
    <p:sldId id="300" r:id="rId29"/>
    <p:sldId id="311" r:id="rId30"/>
    <p:sldId id="312" r:id="rId31"/>
    <p:sldId id="301" r:id="rId32"/>
    <p:sldId id="293" r:id="rId33"/>
    <p:sldId id="283" r:id="rId34"/>
    <p:sldId id="306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>
        <p:scale>
          <a:sx n="89" d="100"/>
          <a:sy n="89" d="100"/>
        </p:scale>
        <p:origin x="-438" y="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A42EE9-18FE-49D1-9916-CED9F4080ADD}" type="doc">
      <dgm:prSet loTypeId="urn:microsoft.com/office/officeart/2005/8/layout/vList2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7D63FDC-8E7A-4A49-8C7B-DB5E29C1D37A}">
      <dgm:prSet custT="1"/>
      <dgm:spPr/>
      <dgm:t>
        <a:bodyPr/>
        <a:lstStyle/>
        <a:p>
          <a:pPr algn="ctr" rtl="0"/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Цифрові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інструменти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організації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групової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роботи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педагогів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процесі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вивчення</a:t>
          </a:r>
          <a:b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курсу «</a:t>
          </a:r>
          <a:r>
            <a:rPr lang="ru-RU" sz="28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Педагогіка</a:t>
          </a:r>
          <a:r>
            <a:rPr lang="ru-RU" sz="28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142C967-BCC5-4C18-B406-AB3D060C26F2}" type="parTrans" cxnId="{85D1C2C5-6635-4599-B794-AE2FDF8C0B60}">
      <dgm:prSet/>
      <dgm:spPr/>
      <dgm:t>
        <a:bodyPr/>
        <a:lstStyle/>
        <a:p>
          <a:endParaRPr lang="ru-RU"/>
        </a:p>
      </dgm:t>
    </dgm:pt>
    <dgm:pt modelId="{FFF2B16E-0DFF-40AD-903A-7437711F283E}" type="sibTrans" cxnId="{85D1C2C5-6635-4599-B794-AE2FDF8C0B60}">
      <dgm:prSet/>
      <dgm:spPr/>
      <dgm:t>
        <a:bodyPr/>
        <a:lstStyle/>
        <a:p>
          <a:endParaRPr lang="ru-RU"/>
        </a:p>
      </dgm:t>
    </dgm:pt>
    <dgm:pt modelId="{DF58081B-0218-4804-8EE9-0986AD5602C5}" type="pres">
      <dgm:prSet presAssocID="{D5A42EE9-18FE-49D1-9916-CED9F4080AD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889019-82E0-45D8-90FF-467C34DBAA6B}" type="pres">
      <dgm:prSet presAssocID="{D7D63FDC-8E7A-4A49-8C7B-DB5E29C1D37A}" presName="parentText" presStyleLbl="node1" presStyleIdx="0" presStyleCnt="1" custScaleX="106270" custScaleY="378753" custLinFactNeighborX="-447" custLinFactNeighborY="7880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5E4C72-C111-4579-A01B-3A55943A6ACC}" type="presOf" srcId="{D5A42EE9-18FE-49D1-9916-CED9F4080ADD}" destId="{DF58081B-0218-4804-8EE9-0986AD5602C5}" srcOrd="0" destOrd="0" presId="urn:microsoft.com/office/officeart/2005/8/layout/vList2"/>
    <dgm:cxn modelId="{6C0EF6C0-4640-4641-A4F8-6D82FB48EC2A}" type="presOf" srcId="{D7D63FDC-8E7A-4A49-8C7B-DB5E29C1D37A}" destId="{32889019-82E0-45D8-90FF-467C34DBAA6B}" srcOrd="0" destOrd="0" presId="urn:microsoft.com/office/officeart/2005/8/layout/vList2"/>
    <dgm:cxn modelId="{85D1C2C5-6635-4599-B794-AE2FDF8C0B60}" srcId="{D5A42EE9-18FE-49D1-9916-CED9F4080ADD}" destId="{D7D63FDC-8E7A-4A49-8C7B-DB5E29C1D37A}" srcOrd="0" destOrd="0" parTransId="{F142C967-BCC5-4C18-B406-AB3D060C26F2}" sibTransId="{FFF2B16E-0DFF-40AD-903A-7437711F283E}"/>
    <dgm:cxn modelId="{07EEC321-4EB9-459D-969A-CF7D395B9A87}" type="presParOf" srcId="{DF58081B-0218-4804-8EE9-0986AD5602C5}" destId="{32889019-82E0-45D8-90FF-467C34DBAA6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E42BBF-474C-46B4-A83B-F63643419BD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01918498-B543-4111-8660-00C58E45D282}">
      <dgm:prSet/>
      <dgm:spPr/>
      <dgm:t>
        <a:bodyPr/>
        <a:lstStyle/>
        <a:p>
          <a:pPr rtl="0"/>
          <a:r>
            <a:rPr lang="uk-UA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Навчальні курси з цифрової грамотності для освітян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9EA429-8303-45A0-AE8D-273F74747EF1}" type="parTrans" cxnId="{837A0291-6D8C-46CC-9BFE-6DAA406D58A9}">
      <dgm:prSet/>
      <dgm:spPr/>
      <dgm:t>
        <a:bodyPr/>
        <a:lstStyle/>
        <a:p>
          <a:endParaRPr lang="ru-RU"/>
        </a:p>
      </dgm:t>
    </dgm:pt>
    <dgm:pt modelId="{3495CE17-6BB7-4B9A-91E2-1EA75F8B05F4}" type="sibTrans" cxnId="{837A0291-6D8C-46CC-9BFE-6DAA406D58A9}">
      <dgm:prSet/>
      <dgm:spPr/>
      <dgm:t>
        <a:bodyPr/>
        <a:lstStyle/>
        <a:p>
          <a:endParaRPr lang="ru-RU"/>
        </a:p>
      </dgm:t>
    </dgm:pt>
    <dgm:pt modelId="{B5128A28-2D62-4E30-B47E-198614AC5C0D}" type="pres">
      <dgm:prSet presAssocID="{62E42BBF-474C-46B4-A83B-F63643419BD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14DB0F6-1D62-4C1D-9302-0F89AAD5E106}" type="pres">
      <dgm:prSet presAssocID="{01918498-B543-4111-8660-00C58E45D28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AD0FC5-8406-4C4E-9BE4-9FB9411E5B17}" type="presOf" srcId="{01918498-B543-4111-8660-00C58E45D282}" destId="{514DB0F6-1D62-4C1D-9302-0F89AAD5E106}" srcOrd="0" destOrd="0" presId="urn:microsoft.com/office/officeart/2005/8/layout/vList2"/>
    <dgm:cxn modelId="{EB167FE4-1F5F-4A39-8AB4-E8D4A944B154}" type="presOf" srcId="{62E42BBF-474C-46B4-A83B-F63643419BDA}" destId="{B5128A28-2D62-4E30-B47E-198614AC5C0D}" srcOrd="0" destOrd="0" presId="urn:microsoft.com/office/officeart/2005/8/layout/vList2"/>
    <dgm:cxn modelId="{837A0291-6D8C-46CC-9BFE-6DAA406D58A9}" srcId="{62E42BBF-474C-46B4-A83B-F63643419BDA}" destId="{01918498-B543-4111-8660-00C58E45D282}" srcOrd="0" destOrd="0" parTransId="{2F9EA429-8303-45A0-AE8D-273F74747EF1}" sibTransId="{3495CE17-6BB7-4B9A-91E2-1EA75F8B05F4}"/>
    <dgm:cxn modelId="{812A5A25-DF11-47B9-B490-651B2466B503}" type="presParOf" srcId="{B5128A28-2D62-4E30-B47E-198614AC5C0D}" destId="{514DB0F6-1D62-4C1D-9302-0F89AAD5E10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724F923-E00E-4A48-9787-AF2A4B3CBA3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ru-RU"/>
        </a:p>
      </dgm:t>
    </dgm:pt>
    <dgm:pt modelId="{4935DB69-5E92-4878-9740-8DC37CE72175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Яку мету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потрібно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досягти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F6CAB1-BA06-4C7F-B0CC-3C0D074BE68E}" type="parTrans" cxnId="{7BF3DAD1-3053-4582-9790-5D8BA376480F}">
      <dgm:prSet/>
      <dgm:spPr/>
      <dgm:t>
        <a:bodyPr/>
        <a:lstStyle/>
        <a:p>
          <a:endParaRPr lang="ru-RU"/>
        </a:p>
      </dgm:t>
    </dgm:pt>
    <dgm:pt modelId="{D1059BFE-468E-4297-BA0A-B6FF0EB75A00}" type="sibTrans" cxnId="{7BF3DAD1-3053-4582-9790-5D8BA376480F}">
      <dgm:prSet/>
      <dgm:spPr/>
      <dgm:t>
        <a:bodyPr/>
        <a:lstStyle/>
        <a:p>
          <a:endParaRPr lang="ru-RU"/>
        </a:p>
      </dgm:t>
    </dgm:pt>
    <dgm:pt modelId="{0EE02DD6-284A-4AF1-A6EF-A4F8168EADAA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Яким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чином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задіяні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учасники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038F6F8-74D8-45E7-A76B-87EB9C4A2C00}" type="parTrans" cxnId="{2B693A43-B2AD-4929-9311-A5E085C35975}">
      <dgm:prSet/>
      <dgm:spPr/>
      <dgm:t>
        <a:bodyPr/>
        <a:lstStyle/>
        <a:p>
          <a:endParaRPr lang="ru-RU"/>
        </a:p>
      </dgm:t>
    </dgm:pt>
    <dgm:pt modelId="{1ECB8F10-5B2E-4CEF-8D75-3FC57EB9EF3B}" type="sibTrans" cxnId="{2B693A43-B2AD-4929-9311-A5E085C35975}">
      <dgm:prSet/>
      <dgm:spPr/>
      <dgm:t>
        <a:bodyPr/>
        <a:lstStyle/>
        <a:p>
          <a:endParaRPr lang="ru-RU"/>
        </a:p>
      </dgm:t>
    </dgm:pt>
    <dgm:pt modelId="{55A440C1-D5FB-47A7-AE0A-494563256DBA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Якою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буде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послідовність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завдань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групою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1569BEF-33B0-4060-A322-426CB4C017AE}" type="parTrans" cxnId="{1C374DFE-68A9-46E9-9271-94ADCEE7E721}">
      <dgm:prSet/>
      <dgm:spPr/>
      <dgm:t>
        <a:bodyPr/>
        <a:lstStyle/>
        <a:p>
          <a:endParaRPr lang="ru-RU"/>
        </a:p>
      </dgm:t>
    </dgm:pt>
    <dgm:pt modelId="{D3A4DBE6-5F15-4F08-AABE-AC7BD05CD4CF}" type="sibTrans" cxnId="{1C374DFE-68A9-46E9-9271-94ADCEE7E721}">
      <dgm:prSet/>
      <dgm:spPr/>
      <dgm:t>
        <a:bodyPr/>
        <a:lstStyle/>
        <a:p>
          <a:endParaRPr lang="ru-RU"/>
        </a:p>
      </dgm:t>
    </dgm:pt>
    <dgm:pt modelId="{FD7066A7-5D55-45A5-B41C-3D000F504261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можливо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організувати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комунікацію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29AD1E5-6349-42B0-B0D9-D242D1525E1D}" type="parTrans" cxnId="{004AE413-2976-4B51-932A-92701914BA88}">
      <dgm:prSet/>
      <dgm:spPr/>
      <dgm:t>
        <a:bodyPr/>
        <a:lstStyle/>
        <a:p>
          <a:endParaRPr lang="ru-RU"/>
        </a:p>
      </dgm:t>
    </dgm:pt>
    <dgm:pt modelId="{26411C43-2E5F-4356-B37D-2B054B3FB238}" type="sibTrans" cxnId="{004AE413-2976-4B51-932A-92701914BA88}">
      <dgm:prSet/>
      <dgm:spPr/>
      <dgm:t>
        <a:bodyPr/>
        <a:lstStyle/>
        <a:p>
          <a:endParaRPr lang="ru-RU"/>
        </a:p>
      </dgm:t>
    </dgm:pt>
    <dgm:pt modelId="{E9C4D98F-329F-4DF6-B912-A251127BDB49}">
      <dgm:prSet/>
      <dgm:spPr/>
      <dgm:t>
        <a:bodyPr/>
        <a:lstStyle/>
        <a:p>
          <a:pPr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задіяні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1B36F8-AF42-47D1-81C7-C0F935DF6C68}" type="parTrans" cxnId="{AD8C4C4B-747F-4206-8DA5-B432EB1AFA4C}">
      <dgm:prSet/>
      <dgm:spPr/>
      <dgm:t>
        <a:bodyPr/>
        <a:lstStyle/>
        <a:p>
          <a:endParaRPr lang="ru-RU"/>
        </a:p>
      </dgm:t>
    </dgm:pt>
    <dgm:pt modelId="{66D6413C-952C-43EA-9B7A-930D85B6D02D}" type="sibTrans" cxnId="{AD8C4C4B-747F-4206-8DA5-B432EB1AFA4C}">
      <dgm:prSet/>
      <dgm:spPr/>
      <dgm:t>
        <a:bodyPr/>
        <a:lstStyle/>
        <a:p>
          <a:endParaRPr lang="ru-RU"/>
        </a:p>
      </dgm:t>
    </dgm:pt>
    <dgm:pt modelId="{46E1E030-B89F-423E-8983-85C569229577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інструменти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оптимальні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досягненні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навчальної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мети?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E51C0B8-1D34-4650-A166-870BFB72C252}" type="parTrans" cxnId="{25BFA1EA-97BD-4250-A7C8-C6F173364EB8}">
      <dgm:prSet/>
      <dgm:spPr/>
      <dgm:t>
        <a:bodyPr/>
        <a:lstStyle/>
        <a:p>
          <a:endParaRPr lang="ru-RU"/>
        </a:p>
      </dgm:t>
    </dgm:pt>
    <dgm:pt modelId="{9862FC1C-F412-462B-956F-CAC29B7EA103}" type="sibTrans" cxnId="{25BFA1EA-97BD-4250-A7C8-C6F173364EB8}">
      <dgm:prSet/>
      <dgm:spPr/>
      <dgm:t>
        <a:bodyPr/>
        <a:lstStyle/>
        <a:p>
          <a:endParaRPr lang="ru-RU"/>
        </a:p>
      </dgm:t>
    </dgm:pt>
    <dgm:pt modelId="{28D837BD-26F5-413C-96D2-BBBB5F46E955}" type="pres">
      <dgm:prSet presAssocID="{9724F923-E00E-4A48-9787-AF2A4B3CBA3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F67245-D2B4-4618-B64A-CBE263FDDD44}" type="pres">
      <dgm:prSet presAssocID="{4935DB69-5E92-4878-9740-8DC37CE72175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53DCF-DFC2-45CF-8FE0-D1C5E555107D}" type="pres">
      <dgm:prSet presAssocID="{D1059BFE-468E-4297-BA0A-B6FF0EB75A00}" presName="spacer" presStyleCnt="0"/>
      <dgm:spPr/>
    </dgm:pt>
    <dgm:pt modelId="{AAC4394D-FDFC-4515-9638-517D67BAA6E3}" type="pres">
      <dgm:prSet presAssocID="{0EE02DD6-284A-4AF1-A6EF-A4F8168EADAA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BC9635-BC68-4CD0-990D-E0314B511E1F}" type="pres">
      <dgm:prSet presAssocID="{1ECB8F10-5B2E-4CEF-8D75-3FC57EB9EF3B}" presName="spacer" presStyleCnt="0"/>
      <dgm:spPr/>
    </dgm:pt>
    <dgm:pt modelId="{F770C29E-E0B9-4F14-A304-724312A5BABC}" type="pres">
      <dgm:prSet presAssocID="{55A440C1-D5FB-47A7-AE0A-494563256DBA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F432BF-A9EE-4507-A7F5-C4BC21F3D98F}" type="pres">
      <dgm:prSet presAssocID="{D3A4DBE6-5F15-4F08-AABE-AC7BD05CD4CF}" presName="spacer" presStyleCnt="0"/>
      <dgm:spPr/>
    </dgm:pt>
    <dgm:pt modelId="{BD4271AB-9A28-472B-82DD-6F79636DD6E1}" type="pres">
      <dgm:prSet presAssocID="{FD7066A7-5D55-45A5-B41C-3D000F504261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3E54E-BB6E-48B2-8F76-9B908E9C2C94}" type="pres">
      <dgm:prSet presAssocID="{26411C43-2E5F-4356-B37D-2B054B3FB238}" presName="spacer" presStyleCnt="0"/>
      <dgm:spPr/>
    </dgm:pt>
    <dgm:pt modelId="{0963D4B5-EF7A-413C-8BDD-A77A7FDDFE69}" type="pres">
      <dgm:prSet presAssocID="{E9C4D98F-329F-4DF6-B912-A251127BDB49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A35801-5AB1-4C77-A2CC-890F6598CAE8}" type="pres">
      <dgm:prSet presAssocID="{66D6413C-952C-43EA-9B7A-930D85B6D02D}" presName="spacer" presStyleCnt="0"/>
      <dgm:spPr/>
    </dgm:pt>
    <dgm:pt modelId="{26DB468E-8805-4E2F-BBA5-7F4F10D0E8EE}" type="pres">
      <dgm:prSet presAssocID="{46E1E030-B89F-423E-8983-85C569229577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1C0C79-31ED-4736-9D3C-F394A0162481}" type="presOf" srcId="{0EE02DD6-284A-4AF1-A6EF-A4F8168EADAA}" destId="{AAC4394D-FDFC-4515-9638-517D67BAA6E3}" srcOrd="0" destOrd="0" presId="urn:microsoft.com/office/officeart/2005/8/layout/vList2"/>
    <dgm:cxn modelId="{25BFA1EA-97BD-4250-A7C8-C6F173364EB8}" srcId="{9724F923-E00E-4A48-9787-AF2A4B3CBA35}" destId="{46E1E030-B89F-423E-8983-85C569229577}" srcOrd="5" destOrd="0" parTransId="{6E51C0B8-1D34-4650-A166-870BFB72C252}" sibTransId="{9862FC1C-F412-462B-956F-CAC29B7EA103}"/>
    <dgm:cxn modelId="{2B693A43-B2AD-4929-9311-A5E085C35975}" srcId="{9724F923-E00E-4A48-9787-AF2A4B3CBA35}" destId="{0EE02DD6-284A-4AF1-A6EF-A4F8168EADAA}" srcOrd="1" destOrd="0" parTransId="{3038F6F8-74D8-45E7-A76B-87EB9C4A2C00}" sibTransId="{1ECB8F10-5B2E-4CEF-8D75-3FC57EB9EF3B}"/>
    <dgm:cxn modelId="{A615EE6E-81C0-429C-86A3-8C68760523D3}" type="presOf" srcId="{9724F923-E00E-4A48-9787-AF2A4B3CBA35}" destId="{28D837BD-26F5-413C-96D2-BBBB5F46E955}" srcOrd="0" destOrd="0" presId="urn:microsoft.com/office/officeart/2005/8/layout/vList2"/>
    <dgm:cxn modelId="{7BF3DAD1-3053-4582-9790-5D8BA376480F}" srcId="{9724F923-E00E-4A48-9787-AF2A4B3CBA35}" destId="{4935DB69-5E92-4878-9740-8DC37CE72175}" srcOrd="0" destOrd="0" parTransId="{32F6CAB1-BA06-4C7F-B0CC-3C0D074BE68E}" sibTransId="{D1059BFE-468E-4297-BA0A-B6FF0EB75A00}"/>
    <dgm:cxn modelId="{1C374DFE-68A9-46E9-9271-94ADCEE7E721}" srcId="{9724F923-E00E-4A48-9787-AF2A4B3CBA35}" destId="{55A440C1-D5FB-47A7-AE0A-494563256DBA}" srcOrd="2" destOrd="0" parTransId="{21569BEF-33B0-4060-A322-426CB4C017AE}" sibTransId="{D3A4DBE6-5F15-4F08-AABE-AC7BD05CD4CF}"/>
    <dgm:cxn modelId="{8283B2FF-5AEA-4964-864F-8B5C618A261D}" type="presOf" srcId="{4935DB69-5E92-4878-9740-8DC37CE72175}" destId="{32F67245-D2B4-4618-B64A-CBE263FDDD44}" srcOrd="0" destOrd="0" presId="urn:microsoft.com/office/officeart/2005/8/layout/vList2"/>
    <dgm:cxn modelId="{004AE413-2976-4B51-932A-92701914BA88}" srcId="{9724F923-E00E-4A48-9787-AF2A4B3CBA35}" destId="{FD7066A7-5D55-45A5-B41C-3D000F504261}" srcOrd="3" destOrd="0" parTransId="{B29AD1E5-6349-42B0-B0D9-D242D1525E1D}" sibTransId="{26411C43-2E5F-4356-B37D-2B054B3FB238}"/>
    <dgm:cxn modelId="{98ED4114-BD95-4F76-9A15-C9E3DD1A6E5E}" type="presOf" srcId="{FD7066A7-5D55-45A5-B41C-3D000F504261}" destId="{BD4271AB-9A28-472B-82DD-6F79636DD6E1}" srcOrd="0" destOrd="0" presId="urn:microsoft.com/office/officeart/2005/8/layout/vList2"/>
    <dgm:cxn modelId="{4AF75FB0-C71D-4391-B857-87260F3FEDAF}" type="presOf" srcId="{46E1E030-B89F-423E-8983-85C569229577}" destId="{26DB468E-8805-4E2F-BBA5-7F4F10D0E8EE}" srcOrd="0" destOrd="0" presId="urn:microsoft.com/office/officeart/2005/8/layout/vList2"/>
    <dgm:cxn modelId="{1455C6C3-7AE1-4BB8-83CC-670D80FDF6C0}" type="presOf" srcId="{E9C4D98F-329F-4DF6-B912-A251127BDB49}" destId="{0963D4B5-EF7A-413C-8BDD-A77A7FDDFE69}" srcOrd="0" destOrd="0" presId="urn:microsoft.com/office/officeart/2005/8/layout/vList2"/>
    <dgm:cxn modelId="{C6B4D2CE-83E1-4062-935A-D48B6D579D9C}" type="presOf" srcId="{55A440C1-D5FB-47A7-AE0A-494563256DBA}" destId="{F770C29E-E0B9-4F14-A304-724312A5BABC}" srcOrd="0" destOrd="0" presId="urn:microsoft.com/office/officeart/2005/8/layout/vList2"/>
    <dgm:cxn modelId="{AD8C4C4B-747F-4206-8DA5-B432EB1AFA4C}" srcId="{9724F923-E00E-4A48-9787-AF2A4B3CBA35}" destId="{E9C4D98F-329F-4DF6-B912-A251127BDB49}" srcOrd="4" destOrd="0" parTransId="{571B36F8-AF42-47D1-81C7-C0F935DF6C68}" sibTransId="{66D6413C-952C-43EA-9B7A-930D85B6D02D}"/>
    <dgm:cxn modelId="{0C874837-A812-473D-8EE5-FBF489835AFC}" type="presParOf" srcId="{28D837BD-26F5-413C-96D2-BBBB5F46E955}" destId="{32F67245-D2B4-4618-B64A-CBE263FDDD44}" srcOrd="0" destOrd="0" presId="urn:microsoft.com/office/officeart/2005/8/layout/vList2"/>
    <dgm:cxn modelId="{FDD81726-0FBC-47C2-BA9E-9928CA6BBE1D}" type="presParOf" srcId="{28D837BD-26F5-413C-96D2-BBBB5F46E955}" destId="{0F753DCF-DFC2-45CF-8FE0-D1C5E555107D}" srcOrd="1" destOrd="0" presId="urn:microsoft.com/office/officeart/2005/8/layout/vList2"/>
    <dgm:cxn modelId="{6294AB30-863B-4D02-B801-CE5F19B27EC3}" type="presParOf" srcId="{28D837BD-26F5-413C-96D2-BBBB5F46E955}" destId="{AAC4394D-FDFC-4515-9638-517D67BAA6E3}" srcOrd="2" destOrd="0" presId="urn:microsoft.com/office/officeart/2005/8/layout/vList2"/>
    <dgm:cxn modelId="{A3991CBE-9CF9-4F9F-9364-00685232E383}" type="presParOf" srcId="{28D837BD-26F5-413C-96D2-BBBB5F46E955}" destId="{41BC9635-BC68-4CD0-990D-E0314B511E1F}" srcOrd="3" destOrd="0" presId="urn:microsoft.com/office/officeart/2005/8/layout/vList2"/>
    <dgm:cxn modelId="{DD4C7924-9823-470B-930C-4E7218486DA8}" type="presParOf" srcId="{28D837BD-26F5-413C-96D2-BBBB5F46E955}" destId="{F770C29E-E0B9-4F14-A304-724312A5BABC}" srcOrd="4" destOrd="0" presId="urn:microsoft.com/office/officeart/2005/8/layout/vList2"/>
    <dgm:cxn modelId="{6ED369DB-9AC7-4BD0-92C8-AE5A4ECE6232}" type="presParOf" srcId="{28D837BD-26F5-413C-96D2-BBBB5F46E955}" destId="{57F432BF-A9EE-4507-A7F5-C4BC21F3D98F}" srcOrd="5" destOrd="0" presId="urn:microsoft.com/office/officeart/2005/8/layout/vList2"/>
    <dgm:cxn modelId="{7EA1DC2F-7F0C-4D46-8886-6EFEF8A845B5}" type="presParOf" srcId="{28D837BD-26F5-413C-96D2-BBBB5F46E955}" destId="{BD4271AB-9A28-472B-82DD-6F79636DD6E1}" srcOrd="6" destOrd="0" presId="urn:microsoft.com/office/officeart/2005/8/layout/vList2"/>
    <dgm:cxn modelId="{BAD71984-5F0C-43E4-8BB4-177D33226082}" type="presParOf" srcId="{28D837BD-26F5-413C-96D2-BBBB5F46E955}" destId="{B263E54E-BB6E-48B2-8F76-9B908E9C2C94}" srcOrd="7" destOrd="0" presId="urn:microsoft.com/office/officeart/2005/8/layout/vList2"/>
    <dgm:cxn modelId="{DC60A28E-5708-443B-A340-114A00D73B09}" type="presParOf" srcId="{28D837BD-26F5-413C-96D2-BBBB5F46E955}" destId="{0963D4B5-EF7A-413C-8BDD-A77A7FDDFE69}" srcOrd="8" destOrd="0" presId="urn:microsoft.com/office/officeart/2005/8/layout/vList2"/>
    <dgm:cxn modelId="{DF2E70BA-9AF2-4BF5-9084-61C8337E7D6C}" type="presParOf" srcId="{28D837BD-26F5-413C-96D2-BBBB5F46E955}" destId="{0FA35801-5AB1-4C77-A2CC-890F6598CAE8}" srcOrd="9" destOrd="0" presId="urn:microsoft.com/office/officeart/2005/8/layout/vList2"/>
    <dgm:cxn modelId="{CCACD1C3-78DA-4684-9431-DEB11A38A3B0}" type="presParOf" srcId="{28D837BD-26F5-413C-96D2-BBBB5F46E955}" destId="{26DB468E-8805-4E2F-BBA5-7F4F10D0E8EE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43D452-76DA-4EFF-AC89-95BDA280B076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2D07D371-B674-4989-B6CE-974098FBCBFE}">
      <dgm:prSet custT="1"/>
      <dgm:spPr/>
      <dgm:t>
        <a:bodyPr/>
        <a:lstStyle/>
        <a:p>
          <a:pPr rtl="0"/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</a:t>
          </a:r>
          <a:r>
            <a:rPr lang="ru-RU" sz="2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Модель SAMR - </a:t>
          </a:r>
          <a:r>
            <a:rPr lang="ru-RU" sz="2400" b="1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універсальна</a:t>
          </a:r>
          <a:r>
            <a:rPr lang="ru-RU" sz="2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мова</a:t>
          </a:r>
          <a:r>
            <a:rPr lang="ru-RU" sz="2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інтеграції</a:t>
          </a:r>
          <a:r>
            <a:rPr lang="ru-RU" sz="24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ІТ в </a:t>
          </a:r>
          <a:r>
            <a:rPr lang="ru-RU" sz="2400" b="1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000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28DBFC-2CCA-4796-B467-A2855FA945A9}" type="parTrans" cxnId="{5306D426-B02C-41EF-910D-B394928C0C3B}">
      <dgm:prSet/>
      <dgm:spPr/>
      <dgm:t>
        <a:bodyPr/>
        <a:lstStyle/>
        <a:p>
          <a:endParaRPr lang="ru-RU"/>
        </a:p>
      </dgm:t>
    </dgm:pt>
    <dgm:pt modelId="{C7BE6BB8-3E0E-4FD9-BE64-01F87ED6F51A}" type="sibTrans" cxnId="{5306D426-B02C-41EF-910D-B394928C0C3B}">
      <dgm:prSet/>
      <dgm:spPr/>
      <dgm:t>
        <a:bodyPr/>
        <a:lstStyle/>
        <a:p>
          <a:endParaRPr lang="ru-RU"/>
        </a:p>
      </dgm:t>
    </dgm:pt>
    <dgm:pt modelId="{3245859D-B746-437D-8010-276C0EBF34CD}" type="pres">
      <dgm:prSet presAssocID="{2543D452-76DA-4EFF-AC89-95BDA280B07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B7F53E-76DE-4097-8BEB-4FB4E27176AA}" type="pres">
      <dgm:prSet presAssocID="{2D07D371-B674-4989-B6CE-974098FBCBFE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06D426-B02C-41EF-910D-B394928C0C3B}" srcId="{2543D452-76DA-4EFF-AC89-95BDA280B076}" destId="{2D07D371-B674-4989-B6CE-974098FBCBFE}" srcOrd="0" destOrd="0" parTransId="{4C28DBFC-2CCA-4796-B467-A2855FA945A9}" sibTransId="{C7BE6BB8-3E0E-4FD9-BE64-01F87ED6F51A}"/>
    <dgm:cxn modelId="{20175573-65FE-4A12-A4BD-10BCE8492EB6}" type="presOf" srcId="{2D07D371-B674-4989-B6CE-974098FBCBFE}" destId="{83B7F53E-76DE-4097-8BEB-4FB4E27176AA}" srcOrd="0" destOrd="0" presId="urn:microsoft.com/office/officeart/2005/8/layout/vList2"/>
    <dgm:cxn modelId="{C9C79115-AFD6-40B9-B8AC-E0B927DE6A9C}" type="presOf" srcId="{2543D452-76DA-4EFF-AC89-95BDA280B076}" destId="{3245859D-B746-437D-8010-276C0EBF34CD}" srcOrd="0" destOrd="0" presId="urn:microsoft.com/office/officeart/2005/8/layout/vList2"/>
    <dgm:cxn modelId="{9C31C27B-F2B5-45BA-AED7-FCA7CE0E5250}" type="presParOf" srcId="{3245859D-B746-437D-8010-276C0EBF34CD}" destId="{83B7F53E-76DE-4097-8BEB-4FB4E27176A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52E3F46-B6C1-469D-90B6-196ECAF16561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83FCA29-01EA-44E2-84E0-23ECC6FFC828}">
      <dgm:prSet/>
      <dgm:spPr/>
      <dgm:t>
        <a:bodyPr/>
        <a:lstStyle/>
        <a:p>
          <a:pPr algn="ctr" rtl="0"/>
          <a:r>
            <a:rPr lang="uk-UA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Зв’язок таксономії </a:t>
          </a:r>
          <a:r>
            <a:rPr lang="uk-UA" b="1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Блума</a:t>
          </a:r>
          <a:r>
            <a:rPr lang="uk-UA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en-US" b="1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SAMR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1455569-4011-4FB2-841C-B331BA393BF2}" type="parTrans" cxnId="{DC70D1EB-F16F-4207-BA13-6BD5E148F74B}">
      <dgm:prSet/>
      <dgm:spPr/>
      <dgm:t>
        <a:bodyPr/>
        <a:lstStyle/>
        <a:p>
          <a:endParaRPr lang="ru-RU"/>
        </a:p>
      </dgm:t>
    </dgm:pt>
    <dgm:pt modelId="{83FBEE51-ADFA-4F33-B0D7-C71E14BC3C3C}" type="sibTrans" cxnId="{DC70D1EB-F16F-4207-BA13-6BD5E148F74B}">
      <dgm:prSet/>
      <dgm:spPr/>
      <dgm:t>
        <a:bodyPr/>
        <a:lstStyle/>
        <a:p>
          <a:endParaRPr lang="ru-RU"/>
        </a:p>
      </dgm:t>
    </dgm:pt>
    <dgm:pt modelId="{C008B63F-6396-4A8F-9941-01AC88FF34E2}" type="pres">
      <dgm:prSet presAssocID="{252E3F46-B6C1-469D-90B6-196ECAF1656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9EFD08-8BE8-47F3-8678-AB2E81250E29}" type="pres">
      <dgm:prSet presAssocID="{B83FCA29-01EA-44E2-84E0-23ECC6FFC82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028460-D4B0-422F-979F-8A653704B831}" type="presOf" srcId="{252E3F46-B6C1-469D-90B6-196ECAF16561}" destId="{C008B63F-6396-4A8F-9941-01AC88FF34E2}" srcOrd="0" destOrd="0" presId="urn:microsoft.com/office/officeart/2005/8/layout/vList2"/>
    <dgm:cxn modelId="{DC70D1EB-F16F-4207-BA13-6BD5E148F74B}" srcId="{252E3F46-B6C1-469D-90B6-196ECAF16561}" destId="{B83FCA29-01EA-44E2-84E0-23ECC6FFC828}" srcOrd="0" destOrd="0" parTransId="{31455569-4011-4FB2-841C-B331BA393BF2}" sibTransId="{83FBEE51-ADFA-4F33-B0D7-C71E14BC3C3C}"/>
    <dgm:cxn modelId="{CB66894F-9AF4-49FC-BC56-E6EFB230152F}" type="presOf" srcId="{B83FCA29-01EA-44E2-84E0-23ECC6FFC828}" destId="{6F9EFD08-8BE8-47F3-8678-AB2E81250E29}" srcOrd="0" destOrd="0" presId="urn:microsoft.com/office/officeart/2005/8/layout/vList2"/>
    <dgm:cxn modelId="{1B70BCF2-05E8-4AD5-A59E-820A969A4837}" type="presParOf" srcId="{C008B63F-6396-4A8F-9941-01AC88FF34E2}" destId="{6F9EFD08-8BE8-47F3-8678-AB2E81250E2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4DC4AC-A5F5-40EC-AF7A-62FAB1B152C5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8EB65EF-30FF-4122-B57F-67D560F7AD69}">
      <dgm:prSet/>
      <dgm:spPr/>
      <dgm:t>
        <a:bodyPr/>
        <a:lstStyle/>
        <a:p>
          <a:pPr rtl="0"/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Підміна (</a:t>
          </a:r>
          <a:r>
            <a:rPr lang="ru-RU" b="1" i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Substitution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замінюють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традиційні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Комп'ютерні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технології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використовуються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тих же самих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раніше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(до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комп'ютерів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Студенти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створюють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конспекти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Word,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набирають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роздруковують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тексти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Немає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функціональних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викладанні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рівень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залученості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залишається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колишнім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оскільки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немає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ніякого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реального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посилення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рахунок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комп'ютерних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технологій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комп'ютера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відбувається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рахунок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будь-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інших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переваг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Викладача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інструктор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спрямовує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діяльність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студентів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залишається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центральною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фігурою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/>
        </a:p>
      </dgm:t>
    </dgm:pt>
    <dgm:pt modelId="{39B9EDEC-FC3D-4190-BFD3-A01DF1C9F20B}" type="parTrans" cxnId="{C072316A-7A5D-4DE9-914E-9F4AAE24D6E6}">
      <dgm:prSet/>
      <dgm:spPr/>
      <dgm:t>
        <a:bodyPr/>
        <a:lstStyle/>
        <a:p>
          <a:endParaRPr lang="ru-RU"/>
        </a:p>
      </dgm:t>
    </dgm:pt>
    <dgm:pt modelId="{AB35335D-975F-4520-A461-EBADFC03D564}" type="sibTrans" cxnId="{C072316A-7A5D-4DE9-914E-9F4AAE24D6E6}">
      <dgm:prSet/>
      <dgm:spPr/>
      <dgm:t>
        <a:bodyPr/>
        <a:lstStyle/>
        <a:p>
          <a:endParaRPr lang="ru-RU"/>
        </a:p>
      </dgm:t>
    </dgm:pt>
    <dgm:pt modelId="{5D2D3429-F2BF-4783-8B6A-5DDE30FB87BC}">
      <dgm:prSet/>
      <dgm:spPr/>
      <dgm:t>
        <a:bodyPr/>
        <a:lstStyle/>
        <a:p>
          <a:pPr rtl="0"/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Покращення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розширення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Augmentation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Комп'ютерні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технології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пропонують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більщ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інструмент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спільних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завдань.Наприклад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студенти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виконують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тести за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допомогою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Google-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замість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того,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виконувати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їх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папері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Студенти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викладачі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можуть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отримати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миттєвий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зворотний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зв'язок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рівень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розуміння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матеріалу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учнями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На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цьому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етапі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починається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зміщення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фокусу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учителя на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Результат-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більш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активна участь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35FB40-8887-4996-A3AF-BB54A6B6831F}" type="parTrans" cxnId="{3FDF3905-D366-494D-98B8-46C91F10EEE9}">
      <dgm:prSet/>
      <dgm:spPr/>
      <dgm:t>
        <a:bodyPr/>
        <a:lstStyle/>
        <a:p>
          <a:endParaRPr lang="ru-RU"/>
        </a:p>
      </dgm:t>
    </dgm:pt>
    <dgm:pt modelId="{5DA1BC47-42F5-4E13-B3EA-1D605713A1F0}" type="sibTrans" cxnId="{3FDF3905-D366-494D-98B8-46C91F10EEE9}">
      <dgm:prSet/>
      <dgm:spPr/>
      <dgm:t>
        <a:bodyPr/>
        <a:lstStyle/>
        <a:p>
          <a:endParaRPr lang="ru-RU"/>
        </a:p>
      </dgm:t>
    </dgm:pt>
    <dgm:pt modelId="{55CD5547-0408-41E1-AC08-C90D71E15199}">
      <dgm:prSet/>
      <dgm:spPr/>
      <dgm:t>
        <a:bodyPr/>
        <a:lstStyle/>
        <a:p>
          <a:pPr rtl="0"/>
          <a:r>
            <a:rPr lang="ru-RU" b="1" i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Модифікація</a:t>
          </a:r>
          <a:r>
            <a:rPr lang="en-US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(Modification).</a:t>
          </a:r>
          <a:r>
            <a:rPr lang="en-US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цьому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етапі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компьюторні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візуалізації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замінюють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традиційні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цьому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функціональність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істотно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змінюється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відбувається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не просто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вдосконалення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його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перетворення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призводить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типу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заняття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форм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 як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наслідок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результатів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Виникає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функціональна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роботі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виникає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особиста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зацікавленість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якісному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виконанні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роботи.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22F544-A39E-4838-AC02-A90EFBA0253E}" type="parTrans" cxnId="{FC0EC9D5-7D63-4968-8837-EFFB5F63F0A3}">
      <dgm:prSet/>
      <dgm:spPr/>
      <dgm:t>
        <a:bodyPr/>
        <a:lstStyle/>
        <a:p>
          <a:endParaRPr lang="ru-RU"/>
        </a:p>
      </dgm:t>
    </dgm:pt>
    <dgm:pt modelId="{98345785-B8DC-4EC9-B687-955B4BCE7DE5}" type="sibTrans" cxnId="{FC0EC9D5-7D63-4968-8837-EFFB5F63F0A3}">
      <dgm:prSet/>
      <dgm:spPr/>
      <dgm:t>
        <a:bodyPr/>
        <a:lstStyle/>
        <a:p>
          <a:endParaRPr lang="ru-RU"/>
        </a:p>
      </dgm:t>
    </dgm:pt>
    <dgm:pt modelId="{9D2395ED-EF78-4613-8115-3E13B580A5E5}">
      <dgm:prSet/>
      <dgm:spPr/>
      <dgm:t>
        <a:bodyPr/>
        <a:lstStyle/>
        <a:p>
          <a:pPr rtl="0"/>
          <a:r>
            <a:rPr lang="ru-RU" b="1" i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Переосмислення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b="1" i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перетворення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b="1" i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Redefinition</a:t>
          </a:r>
          <a:r>
            <a:rPr lang="ru-RU" b="1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).</a:t>
          </a:r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засобів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дозволяє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перетворити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навчальний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процес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створити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умови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розв'язування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таких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завдань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раніше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неможливо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було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розв'язати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рамках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традиційних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підходів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У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фокусі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студент,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компьютерні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технології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засіб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411DEB-B2AA-42B5-A8CB-FD3ECEC2D829}" type="parTrans" cxnId="{C07E512A-3793-46F4-B870-ADB37BEF8F7E}">
      <dgm:prSet/>
      <dgm:spPr/>
      <dgm:t>
        <a:bodyPr/>
        <a:lstStyle/>
        <a:p>
          <a:endParaRPr lang="ru-RU"/>
        </a:p>
      </dgm:t>
    </dgm:pt>
    <dgm:pt modelId="{EEA69286-CE7C-4458-A4AB-AE891A19CBCA}" type="sibTrans" cxnId="{C07E512A-3793-46F4-B870-ADB37BEF8F7E}">
      <dgm:prSet/>
      <dgm:spPr/>
      <dgm:t>
        <a:bodyPr/>
        <a:lstStyle/>
        <a:p>
          <a:endParaRPr lang="ru-RU"/>
        </a:p>
      </dgm:t>
    </dgm:pt>
    <dgm:pt modelId="{708FCE0D-621D-48FA-B97D-92987EF4EFBE}" type="pres">
      <dgm:prSet presAssocID="{3F4DC4AC-A5F5-40EC-AF7A-62FAB1B152C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C16EE3D-4DF3-4079-818D-DA3234E92C6B}" type="pres">
      <dgm:prSet presAssocID="{48EB65EF-30FF-4122-B57F-67D560F7AD69}" presName="parentText" presStyleLbl="node1" presStyleIdx="0" presStyleCnt="4" custScaleX="99332" custScaleY="126914" custLinFactY="7761" custLinFactNeighborX="3374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402E58-5D18-483B-A55A-B70C1927C147}" type="pres">
      <dgm:prSet presAssocID="{AB35335D-975F-4520-A461-EBADFC03D564}" presName="spacer" presStyleCnt="0"/>
      <dgm:spPr/>
    </dgm:pt>
    <dgm:pt modelId="{909DE61E-423A-40A7-AC0F-12F235BC5977}" type="pres">
      <dgm:prSet presAssocID="{5D2D3429-F2BF-4783-8B6A-5DDE30FB87BC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F6351-431D-49F2-BAD1-85D28D07A351}" type="pres">
      <dgm:prSet presAssocID="{5DA1BC47-42F5-4E13-B3EA-1D605713A1F0}" presName="spacer" presStyleCnt="0"/>
      <dgm:spPr/>
    </dgm:pt>
    <dgm:pt modelId="{60A28FE2-42C2-460C-9E62-7ED76551B137}" type="pres">
      <dgm:prSet presAssocID="{55CD5547-0408-41E1-AC08-C90D71E1519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08F461-B828-4B3C-A635-B171558B8E73}" type="pres">
      <dgm:prSet presAssocID="{98345785-B8DC-4EC9-B687-955B4BCE7DE5}" presName="spacer" presStyleCnt="0"/>
      <dgm:spPr/>
    </dgm:pt>
    <dgm:pt modelId="{A76A4D71-DF22-4C8A-9468-F6C36D7B3E30}" type="pres">
      <dgm:prSet presAssocID="{9D2395ED-EF78-4613-8115-3E13B580A5E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DF3905-D366-494D-98B8-46C91F10EEE9}" srcId="{3F4DC4AC-A5F5-40EC-AF7A-62FAB1B152C5}" destId="{5D2D3429-F2BF-4783-8B6A-5DDE30FB87BC}" srcOrd="1" destOrd="0" parTransId="{7D35FB40-8887-4996-A3AF-BB54A6B6831F}" sibTransId="{5DA1BC47-42F5-4E13-B3EA-1D605713A1F0}"/>
    <dgm:cxn modelId="{D360E683-190B-411E-88EA-A4524B3B09E9}" type="presOf" srcId="{48EB65EF-30FF-4122-B57F-67D560F7AD69}" destId="{5C16EE3D-4DF3-4079-818D-DA3234E92C6B}" srcOrd="0" destOrd="0" presId="urn:microsoft.com/office/officeart/2005/8/layout/vList2"/>
    <dgm:cxn modelId="{E9393905-8544-455C-8509-B23BDCBB7D00}" type="presOf" srcId="{3F4DC4AC-A5F5-40EC-AF7A-62FAB1B152C5}" destId="{708FCE0D-621D-48FA-B97D-92987EF4EFBE}" srcOrd="0" destOrd="0" presId="urn:microsoft.com/office/officeart/2005/8/layout/vList2"/>
    <dgm:cxn modelId="{7A368B4A-5750-41E9-9E31-B9FAB1C41615}" type="presOf" srcId="{9D2395ED-EF78-4613-8115-3E13B580A5E5}" destId="{A76A4D71-DF22-4C8A-9468-F6C36D7B3E30}" srcOrd="0" destOrd="0" presId="urn:microsoft.com/office/officeart/2005/8/layout/vList2"/>
    <dgm:cxn modelId="{AAE6D83C-3D47-4DEF-99C0-5A55E212611E}" type="presOf" srcId="{5D2D3429-F2BF-4783-8B6A-5DDE30FB87BC}" destId="{909DE61E-423A-40A7-AC0F-12F235BC5977}" srcOrd="0" destOrd="0" presId="urn:microsoft.com/office/officeart/2005/8/layout/vList2"/>
    <dgm:cxn modelId="{C07E512A-3793-46F4-B870-ADB37BEF8F7E}" srcId="{3F4DC4AC-A5F5-40EC-AF7A-62FAB1B152C5}" destId="{9D2395ED-EF78-4613-8115-3E13B580A5E5}" srcOrd="3" destOrd="0" parTransId="{A8411DEB-B2AA-42B5-A8CB-FD3ECEC2D829}" sibTransId="{EEA69286-CE7C-4458-A4AB-AE891A19CBCA}"/>
    <dgm:cxn modelId="{FC0EC9D5-7D63-4968-8837-EFFB5F63F0A3}" srcId="{3F4DC4AC-A5F5-40EC-AF7A-62FAB1B152C5}" destId="{55CD5547-0408-41E1-AC08-C90D71E15199}" srcOrd="2" destOrd="0" parTransId="{C122F544-A39E-4838-AC02-A90EFBA0253E}" sibTransId="{98345785-B8DC-4EC9-B687-955B4BCE7DE5}"/>
    <dgm:cxn modelId="{FB0A8655-604C-4323-911D-6ED1B3B56E54}" type="presOf" srcId="{55CD5547-0408-41E1-AC08-C90D71E15199}" destId="{60A28FE2-42C2-460C-9E62-7ED76551B137}" srcOrd="0" destOrd="0" presId="urn:microsoft.com/office/officeart/2005/8/layout/vList2"/>
    <dgm:cxn modelId="{C072316A-7A5D-4DE9-914E-9F4AAE24D6E6}" srcId="{3F4DC4AC-A5F5-40EC-AF7A-62FAB1B152C5}" destId="{48EB65EF-30FF-4122-B57F-67D560F7AD69}" srcOrd="0" destOrd="0" parTransId="{39B9EDEC-FC3D-4190-BFD3-A01DF1C9F20B}" sibTransId="{AB35335D-975F-4520-A461-EBADFC03D564}"/>
    <dgm:cxn modelId="{FC1B7A15-4711-4070-9A37-7392ED45F1F7}" type="presParOf" srcId="{708FCE0D-621D-48FA-B97D-92987EF4EFBE}" destId="{5C16EE3D-4DF3-4079-818D-DA3234E92C6B}" srcOrd="0" destOrd="0" presId="urn:microsoft.com/office/officeart/2005/8/layout/vList2"/>
    <dgm:cxn modelId="{2CBFD484-247B-4995-AB60-2755370A4F8F}" type="presParOf" srcId="{708FCE0D-621D-48FA-B97D-92987EF4EFBE}" destId="{BB402E58-5D18-483B-A55A-B70C1927C147}" srcOrd="1" destOrd="0" presId="urn:microsoft.com/office/officeart/2005/8/layout/vList2"/>
    <dgm:cxn modelId="{0144AEB7-E819-439E-A0B6-2AFDA7CA1144}" type="presParOf" srcId="{708FCE0D-621D-48FA-B97D-92987EF4EFBE}" destId="{909DE61E-423A-40A7-AC0F-12F235BC5977}" srcOrd="2" destOrd="0" presId="urn:microsoft.com/office/officeart/2005/8/layout/vList2"/>
    <dgm:cxn modelId="{36D3AC8A-BE3E-449F-B8A6-17A76584B497}" type="presParOf" srcId="{708FCE0D-621D-48FA-B97D-92987EF4EFBE}" destId="{810F6351-431D-49F2-BAD1-85D28D07A351}" srcOrd="3" destOrd="0" presId="urn:microsoft.com/office/officeart/2005/8/layout/vList2"/>
    <dgm:cxn modelId="{F17242DE-5F46-41D3-9827-323E331EF8A0}" type="presParOf" srcId="{708FCE0D-621D-48FA-B97D-92987EF4EFBE}" destId="{60A28FE2-42C2-460C-9E62-7ED76551B137}" srcOrd="4" destOrd="0" presId="urn:microsoft.com/office/officeart/2005/8/layout/vList2"/>
    <dgm:cxn modelId="{D33035B8-DF9E-4396-8893-CFA95E34EDB3}" type="presParOf" srcId="{708FCE0D-621D-48FA-B97D-92987EF4EFBE}" destId="{1808F461-B828-4B3C-A635-B171558B8E73}" srcOrd="5" destOrd="0" presId="urn:microsoft.com/office/officeart/2005/8/layout/vList2"/>
    <dgm:cxn modelId="{526DDE7F-9F45-4720-805D-8806DAFA7121}" type="presParOf" srcId="{708FCE0D-621D-48FA-B97D-92987EF4EFBE}" destId="{A76A4D71-DF22-4C8A-9468-F6C36D7B3E3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31287C2-54DD-4C47-90E1-0E96892BA37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ru-RU"/>
        </a:p>
      </dgm:t>
    </dgm:pt>
    <dgm:pt modelId="{072B5F7D-1817-4CA3-86B1-65D20E90B8F4}">
      <dgm:prSet/>
      <dgm:spPr/>
      <dgm:t>
        <a:bodyPr/>
        <a:lstStyle/>
        <a:p>
          <a:pPr rtl="0"/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Синхронне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створення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проекту в Гугл-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документі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0766B9-9E37-4259-A12D-018228B65EBE}" type="parTrans" cxnId="{5DD857EB-1434-4244-AADF-E7FE292338D6}">
      <dgm:prSet/>
      <dgm:spPr/>
      <dgm:t>
        <a:bodyPr/>
        <a:lstStyle/>
        <a:p>
          <a:endParaRPr lang="ru-RU"/>
        </a:p>
      </dgm:t>
    </dgm:pt>
    <dgm:pt modelId="{3FDCA6F0-F48E-49C2-9026-2F96C00C398A}" type="sibTrans" cxnId="{5DD857EB-1434-4244-AADF-E7FE292338D6}">
      <dgm:prSet/>
      <dgm:spPr/>
      <dgm:t>
        <a:bodyPr/>
        <a:lstStyle/>
        <a:p>
          <a:endParaRPr lang="ru-RU"/>
        </a:p>
      </dgm:t>
    </dgm:pt>
    <dgm:pt modelId="{BF039A6F-25D4-40F8-AD48-291EA59165CE}" type="pres">
      <dgm:prSet presAssocID="{B31287C2-54DD-4C47-90E1-0E96892BA37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71C0C6A-25FC-422B-B7AA-7E90E8CB81BA}" type="pres">
      <dgm:prSet presAssocID="{072B5F7D-1817-4CA3-86B1-65D20E90B8F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D857EB-1434-4244-AADF-E7FE292338D6}" srcId="{B31287C2-54DD-4C47-90E1-0E96892BA379}" destId="{072B5F7D-1817-4CA3-86B1-65D20E90B8F4}" srcOrd="0" destOrd="0" parTransId="{EF0766B9-9E37-4259-A12D-018228B65EBE}" sibTransId="{3FDCA6F0-F48E-49C2-9026-2F96C00C398A}"/>
    <dgm:cxn modelId="{7A4CA076-54CE-46F6-A42A-CC8A084ACAAB}" type="presOf" srcId="{072B5F7D-1817-4CA3-86B1-65D20E90B8F4}" destId="{471C0C6A-25FC-422B-B7AA-7E90E8CB81BA}" srcOrd="0" destOrd="0" presId="urn:microsoft.com/office/officeart/2005/8/layout/vList2"/>
    <dgm:cxn modelId="{5A57F801-CF96-4346-B9E0-7D0AA9285644}" type="presOf" srcId="{B31287C2-54DD-4C47-90E1-0E96892BA379}" destId="{BF039A6F-25D4-40F8-AD48-291EA59165CE}" srcOrd="0" destOrd="0" presId="urn:microsoft.com/office/officeart/2005/8/layout/vList2"/>
    <dgm:cxn modelId="{069CC509-C80E-4648-BC34-CFCC0512752D}" type="presParOf" srcId="{BF039A6F-25D4-40F8-AD48-291EA59165CE}" destId="{471C0C6A-25FC-422B-B7AA-7E90E8CB81B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73E5098-0227-421B-B110-024CA3F7333E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/>
      <dgm:spPr/>
      <dgm:t>
        <a:bodyPr/>
        <a:lstStyle/>
        <a:p>
          <a:endParaRPr lang="ru-RU"/>
        </a:p>
      </dgm:t>
    </dgm:pt>
    <dgm:pt modelId="{285E9C9F-4750-48C1-BD41-FE7EA7FC1EA3}">
      <dgm:prSet/>
      <dgm:spPr/>
      <dgm:t>
        <a:bodyPr/>
        <a:lstStyle/>
        <a:p>
          <a:pPr rtl="0"/>
          <a:r>
            <a:rPr lang="uk-UA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 інтерактивних робочих листів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271E48B-48EE-449F-BD64-3D006AE48BC8}" type="parTrans" cxnId="{5637AAA9-0603-498A-AA18-D686AF4BC752}">
      <dgm:prSet/>
      <dgm:spPr/>
      <dgm:t>
        <a:bodyPr/>
        <a:lstStyle/>
        <a:p>
          <a:endParaRPr lang="ru-RU"/>
        </a:p>
      </dgm:t>
    </dgm:pt>
    <dgm:pt modelId="{C5970B24-15FA-4EBF-92DE-F6649055B347}" type="sibTrans" cxnId="{5637AAA9-0603-498A-AA18-D686AF4BC752}">
      <dgm:prSet/>
      <dgm:spPr/>
      <dgm:t>
        <a:bodyPr/>
        <a:lstStyle/>
        <a:p>
          <a:endParaRPr lang="ru-RU"/>
        </a:p>
      </dgm:t>
    </dgm:pt>
    <dgm:pt modelId="{DA44AAFE-FD43-43A8-B810-9C009735DED0}" type="pres">
      <dgm:prSet presAssocID="{C73E5098-0227-421B-B110-024CA3F7333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03CB771-AB74-48DE-BC96-5164242453D1}" type="pres">
      <dgm:prSet presAssocID="{285E9C9F-4750-48C1-BD41-FE7EA7FC1E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BF4BCEB-54D8-4BFD-AFE2-A1D0697748F5}" type="presOf" srcId="{C73E5098-0227-421B-B110-024CA3F7333E}" destId="{DA44AAFE-FD43-43A8-B810-9C009735DED0}" srcOrd="0" destOrd="0" presId="urn:microsoft.com/office/officeart/2005/8/layout/vList2"/>
    <dgm:cxn modelId="{5637AAA9-0603-498A-AA18-D686AF4BC752}" srcId="{C73E5098-0227-421B-B110-024CA3F7333E}" destId="{285E9C9F-4750-48C1-BD41-FE7EA7FC1EA3}" srcOrd="0" destOrd="0" parTransId="{6271E48B-48EE-449F-BD64-3D006AE48BC8}" sibTransId="{C5970B24-15FA-4EBF-92DE-F6649055B347}"/>
    <dgm:cxn modelId="{8339478D-92CC-439D-89D6-DADF2AF81CF1}" type="presOf" srcId="{285E9C9F-4750-48C1-BD41-FE7EA7FC1EA3}" destId="{F03CB771-AB74-48DE-BC96-5164242453D1}" srcOrd="0" destOrd="0" presId="urn:microsoft.com/office/officeart/2005/8/layout/vList2"/>
    <dgm:cxn modelId="{3164A677-76F8-4A89-A65C-15052B18CE66}" type="presParOf" srcId="{DA44AAFE-FD43-43A8-B810-9C009735DED0}" destId="{F03CB771-AB74-48DE-BC96-5164242453D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889019-82E0-45D8-90FF-467C34DBAA6B}">
      <dsp:nvSpPr>
        <dsp:cNvPr id="0" name=""/>
        <dsp:cNvSpPr/>
      </dsp:nvSpPr>
      <dsp:spPr>
        <a:xfrm>
          <a:off x="0" y="619703"/>
          <a:ext cx="7546426" cy="145951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80000"/>
                <a:satMod val="107000"/>
                <a:lumMod val="10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2000"/>
                <a:satMod val="109000"/>
                <a:lumMod val="103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Цифрові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інструменти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організації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групової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роботи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педагогів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процесі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вивчення</a:t>
          </a:r>
          <a:b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курсу «</a:t>
          </a:r>
          <a:r>
            <a:rPr lang="ru-RU" sz="2800" kern="1200" baseline="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Педагогіка</a:t>
          </a:r>
          <a:r>
            <a:rPr lang="ru-RU" sz="2800" kern="120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»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1247" y="690950"/>
        <a:ext cx="7403932" cy="1317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4DB0F6-1D62-4C1D-9302-0F89AAD5E106}">
      <dsp:nvSpPr>
        <dsp:cNvPr id="0" name=""/>
        <dsp:cNvSpPr/>
      </dsp:nvSpPr>
      <dsp:spPr>
        <a:xfrm>
          <a:off x="0" y="58903"/>
          <a:ext cx="9154510" cy="702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3000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Навчальні курси з цифрової грамотності для освітян</a:t>
          </a:r>
          <a:endParaRPr lang="ru-RU" sz="3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9" y="93172"/>
        <a:ext cx="9085972" cy="633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F67245-D2B4-4618-B64A-CBE263FDDD44}">
      <dsp:nvSpPr>
        <dsp:cNvPr id="0" name=""/>
        <dsp:cNvSpPr/>
      </dsp:nvSpPr>
      <dsp:spPr>
        <a:xfrm>
          <a:off x="0" y="550696"/>
          <a:ext cx="10804635" cy="585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Яку мету і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потрібно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досягти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579253"/>
        <a:ext cx="10747521" cy="527886"/>
      </dsp:txXfrm>
    </dsp:sp>
    <dsp:sp modelId="{AAC4394D-FDFC-4515-9638-517D67BAA6E3}">
      <dsp:nvSpPr>
        <dsp:cNvPr id="0" name=""/>
        <dsp:cNvSpPr/>
      </dsp:nvSpPr>
      <dsp:spPr>
        <a:xfrm>
          <a:off x="0" y="1207696"/>
          <a:ext cx="10804635" cy="585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Яким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чином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задіяні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учасники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1236253"/>
        <a:ext cx="10747521" cy="527886"/>
      </dsp:txXfrm>
    </dsp:sp>
    <dsp:sp modelId="{F770C29E-E0B9-4F14-A304-724312A5BABC}">
      <dsp:nvSpPr>
        <dsp:cNvPr id="0" name=""/>
        <dsp:cNvSpPr/>
      </dsp:nvSpPr>
      <dsp:spPr>
        <a:xfrm>
          <a:off x="0" y="1864696"/>
          <a:ext cx="10804635" cy="585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Якою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буде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послідовність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виконання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завдань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групою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 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1893253"/>
        <a:ext cx="10747521" cy="527886"/>
      </dsp:txXfrm>
    </dsp:sp>
    <dsp:sp modelId="{BD4271AB-9A28-472B-82DD-6F79636DD6E1}">
      <dsp:nvSpPr>
        <dsp:cNvPr id="0" name=""/>
        <dsp:cNvSpPr/>
      </dsp:nvSpPr>
      <dsp:spPr>
        <a:xfrm>
          <a:off x="0" y="2521696"/>
          <a:ext cx="10804635" cy="5850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можливо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ефективно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організувати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комунікацію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2550253"/>
        <a:ext cx="10747521" cy="527886"/>
      </dsp:txXfrm>
    </dsp:sp>
    <dsp:sp modelId="{0963D4B5-EF7A-413C-8BDD-A77A7FDDFE69}">
      <dsp:nvSpPr>
        <dsp:cNvPr id="0" name=""/>
        <dsp:cNvSpPr/>
      </dsp:nvSpPr>
      <dsp:spPr>
        <a:xfrm>
          <a:off x="0" y="3178696"/>
          <a:ext cx="10804635" cy="58500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ресурси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задіяні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? 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3207253"/>
        <a:ext cx="10747521" cy="527886"/>
      </dsp:txXfrm>
    </dsp:sp>
    <dsp:sp modelId="{26DB468E-8805-4E2F-BBA5-7F4F10D0E8EE}">
      <dsp:nvSpPr>
        <dsp:cNvPr id="0" name=""/>
        <dsp:cNvSpPr/>
      </dsp:nvSpPr>
      <dsp:spPr>
        <a:xfrm>
          <a:off x="0" y="3835696"/>
          <a:ext cx="10804635" cy="585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цифрові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інструменти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будуть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оптимальні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досягненні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5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навчальної</a:t>
          </a:r>
          <a:r>
            <a:rPr lang="ru-RU" sz="25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мети?</a:t>
          </a:r>
          <a:endParaRPr lang="ru-RU" sz="25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8557" y="3864253"/>
        <a:ext cx="10747521" cy="527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B7F53E-76DE-4097-8BEB-4FB4E27176AA}">
      <dsp:nvSpPr>
        <dsp:cNvPr id="0" name=""/>
        <dsp:cNvSpPr/>
      </dsp:nvSpPr>
      <dsp:spPr>
        <a:xfrm>
          <a:off x="0" y="130"/>
          <a:ext cx="10499083" cy="61984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          </a:t>
          </a:r>
          <a:r>
            <a:rPr lang="ru-RU" sz="2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Модель SAMR - </a:t>
          </a:r>
          <a:r>
            <a:rPr lang="ru-RU" sz="2400" b="1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універсальна</a:t>
          </a:r>
          <a:r>
            <a:rPr lang="ru-RU" sz="2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мова</a:t>
          </a:r>
          <a:r>
            <a:rPr lang="ru-RU" sz="2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1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інтеграції</a:t>
          </a:r>
          <a:r>
            <a:rPr lang="ru-RU" sz="24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ІТ в </a:t>
          </a:r>
          <a:r>
            <a:rPr lang="ru-RU" sz="2400" b="1" kern="120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/>
          </a:r>
          <a:br>
            <a:rPr lang="ru-RU" sz="2000" b="1" kern="12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</a:br>
          <a:endParaRPr lang="ru-RU" sz="20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258" y="30388"/>
        <a:ext cx="10438567" cy="55933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62938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101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090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531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127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568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898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996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082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96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7329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592135" y="2887530"/>
            <a:ext cx="9038813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77788" y="1387737"/>
            <a:ext cx="9036424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67862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970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1237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563446" y="2887579"/>
            <a:ext cx="9038813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54" y="1204857"/>
            <a:ext cx="10339617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1" y="3767317"/>
            <a:ext cx="10312996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903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240280"/>
            <a:ext cx="5071872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6193535" y="2240280"/>
            <a:ext cx="5071872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1851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2080" y="2240280"/>
            <a:ext cx="458992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7984" y="2947595"/>
            <a:ext cx="5071872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9741" y="2240280"/>
            <a:ext cx="4596384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944368"/>
            <a:ext cx="50663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455855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84173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217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773" y="1678196"/>
            <a:ext cx="4563311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669" y="559399"/>
            <a:ext cx="5488889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2773" y="3603813"/>
            <a:ext cx="4548967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522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642" y="4668819"/>
            <a:ext cx="10356028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911723" y="666965"/>
            <a:ext cx="6362875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986" y="5324306"/>
            <a:ext cx="10341685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3874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563446" y="1392217"/>
            <a:ext cx="9038813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657872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81675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22081" y="559399"/>
            <a:ext cx="2237591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7985" y="849855"/>
            <a:ext cx="7343889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6125426" y="2880824"/>
            <a:ext cx="5480154" cy="923330"/>
            <a:chOff x="1815339" y="1496875"/>
            <a:chExt cx="5480154" cy="692497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496875"/>
              <a:ext cx="877163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118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3B9731B-8965-4EAC-8847-17D837513CFB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6E92EF1-7581-469D-BFF4-C2B3E5EEBF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03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7987" y="570156"/>
            <a:ext cx="10341684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2330" y="2248348"/>
            <a:ext cx="10327340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504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6144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52352" y="616144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0597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/5to1xbyx1y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60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diagramLayout" Target="../diagrams/layout8.xml"/><Relationship Id="rId7" Type="http://schemas.openxmlformats.org/officeDocument/2006/relationships/image" Target="../media/image6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FagKEUn3Ns&amp;feature=emb_logo" TargetMode="External"/><Relationship Id="rId2" Type="http://schemas.openxmlformats.org/officeDocument/2006/relationships/hyperlink" Target="https://www.youtube.com/watch?v=4mwA6Xopl2s&amp;feature=emb_logo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mon.gov.ua/ua/osvita/visha-osvita/rekomendacij-shodo-vprovadzhennya-zmishanogo-navchannya-u-zakladah-fahovoyi-peredvishoyi-ta-vishoyi-osviti" TargetMode="External"/><Relationship Id="rId4" Type="http://schemas.openxmlformats.org/officeDocument/2006/relationships/hyperlink" Target="https://intuit.ru/studies/courses/3465/707/lecture/16766?page=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298851676"/>
              </p:ext>
            </p:extLst>
          </p:nvPr>
        </p:nvGraphicFramePr>
        <p:xfrm>
          <a:off x="2333297" y="2575035"/>
          <a:ext cx="7546426" cy="20915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459310" y="5023945"/>
            <a:ext cx="2364828" cy="1198179"/>
          </a:xfrm>
        </p:spPr>
        <p:txBody>
          <a:bodyPr>
            <a:noAutofit/>
          </a:bodyPr>
          <a:lstStyle/>
          <a:p>
            <a:r>
              <a:rPr lang="uk-UA" sz="16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Кандидант</a:t>
            </a:r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педагогічних наук</a:t>
            </a:r>
          </a:p>
          <a:p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Доцент кафедри педагогіки</a:t>
            </a:r>
          </a:p>
          <a:p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Волошко Г.В.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7174" y="4915920"/>
            <a:ext cx="1435248" cy="143524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494" y="126653"/>
            <a:ext cx="2450804" cy="2353260"/>
          </a:xfrm>
          <a:prstGeom prst="rect">
            <a:avLst/>
          </a:prstGeom>
        </p:spPr>
      </p:pic>
      <p:pic>
        <p:nvPicPr>
          <p:cNvPr id="8" name="Рисунок 7" descr="This image for Image Layouts addon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5041" y="210207"/>
            <a:ext cx="1933366" cy="201798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2837793" y="2102068"/>
            <a:ext cx="62217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Трансформація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місії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контексті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глобальних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викликів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00674" y="295869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семінар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педагогіки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присвячений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96-й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річниці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державного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університету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імені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А.С.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Макаренка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93861" y="6351168"/>
            <a:ext cx="1298561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41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5820" y="210208"/>
            <a:ext cx="10878207" cy="662152"/>
          </a:xfrm>
        </p:spPr>
        <p:txBody>
          <a:bodyPr>
            <a:normAutofit fontScale="90000"/>
          </a:bodyPr>
          <a:lstStyle/>
          <a:p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8577" y="1008995"/>
            <a:ext cx="11330153" cy="12402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цифрові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інструменти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використовуєте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 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студентами?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20" y="2963970"/>
            <a:ext cx="6085490" cy="34200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183117" y="2249214"/>
            <a:ext cx="56125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www.menti.com/5to1xbyx1y</a:t>
            </a:r>
            <a:endParaRPr lang="uk-UA" dirty="0" smtClean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026" y="2572379"/>
            <a:ext cx="2163160" cy="216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99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56" y="483475"/>
            <a:ext cx="10095955" cy="5214884"/>
          </a:xfrm>
        </p:spPr>
      </p:pic>
    </p:spTree>
    <p:extLst>
      <p:ext uri="{BB962C8B-B14F-4D97-AF65-F5344CB8AC3E}">
        <p14:creationId xmlns:p14="http://schemas.microsoft.com/office/powerpoint/2010/main" val="966601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497" y="231228"/>
            <a:ext cx="9456367" cy="788275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Сучасні тренди освіти 4.0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200" y="1334812"/>
            <a:ext cx="4136993" cy="488731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193" y="1019503"/>
            <a:ext cx="4078014" cy="2548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186" y="1093098"/>
            <a:ext cx="3663025" cy="202536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813" y="3368565"/>
            <a:ext cx="4534133" cy="3352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9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17" y="77689"/>
            <a:ext cx="10962289" cy="395277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1.0-4.0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02539"/>
              </p:ext>
            </p:extLst>
          </p:nvPr>
        </p:nvGraphicFramePr>
        <p:xfrm>
          <a:off x="420414" y="546539"/>
          <a:ext cx="10604938" cy="62815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17214">
                  <a:extLst>
                    <a:ext uri="{9D8B030D-6E8A-4147-A177-3AD203B41FA5}">
                      <a16:colId xmlns:a16="http://schemas.microsoft.com/office/drawing/2014/main" xmlns="" val="2830433851"/>
                    </a:ext>
                  </a:extLst>
                </a:gridCol>
                <a:gridCol w="2218936">
                  <a:extLst>
                    <a:ext uri="{9D8B030D-6E8A-4147-A177-3AD203B41FA5}">
                      <a16:colId xmlns:a16="http://schemas.microsoft.com/office/drawing/2014/main" xmlns="" val="3961423606"/>
                    </a:ext>
                  </a:extLst>
                </a:gridCol>
                <a:gridCol w="1917470">
                  <a:extLst>
                    <a:ext uri="{9D8B030D-6E8A-4147-A177-3AD203B41FA5}">
                      <a16:colId xmlns:a16="http://schemas.microsoft.com/office/drawing/2014/main" xmlns="" val="1162663066"/>
                    </a:ext>
                  </a:extLst>
                </a:gridCol>
                <a:gridCol w="2299626">
                  <a:extLst>
                    <a:ext uri="{9D8B030D-6E8A-4147-A177-3AD203B41FA5}">
                      <a16:colId xmlns:a16="http://schemas.microsoft.com/office/drawing/2014/main" xmlns="" val="879954584"/>
                    </a:ext>
                  </a:extLst>
                </a:gridCol>
                <a:gridCol w="2151692">
                  <a:extLst>
                    <a:ext uri="{9D8B030D-6E8A-4147-A177-3AD203B41FA5}">
                      <a16:colId xmlns:a16="http://schemas.microsoft.com/office/drawing/2014/main" xmlns="" val="3602013434"/>
                    </a:ext>
                  </a:extLst>
                </a:gridCol>
              </a:tblGrid>
              <a:tr h="232717">
                <a:tc>
                  <a:txBody>
                    <a:bodyPr/>
                    <a:lstStyle/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Освіта</a:t>
                      </a:r>
                      <a:r>
                        <a:rPr lang="ru-RU" sz="1400" dirty="0">
                          <a:effectLst/>
                        </a:rPr>
                        <a:t> 1.0 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Освіта 2.0 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Освіта 3.0 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1270" marR="1905" indent="45085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Освіта 4.0 </a:t>
                      </a:r>
                      <a:endParaRPr lang="ru-RU" sz="18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1117622703"/>
                  </a:ext>
                </a:extLst>
              </a:tr>
              <a:tr h="1286209"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Зміст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chemeClr val="tx1"/>
                          </a:solidFill>
                          <a:effectLst/>
                        </a:rPr>
                        <a:t>освіти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Продиктований</a:t>
                      </a:r>
                      <a:r>
                        <a:rPr lang="ru-RU" sz="1400" dirty="0">
                          <a:effectLst/>
                        </a:rPr>
                        <a:t> 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Соціально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сконструйований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Соціально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сконструйований</a:t>
                      </a:r>
                      <a:r>
                        <a:rPr lang="ru-RU" sz="1400" dirty="0">
                          <a:effectLst/>
                        </a:rPr>
                        <a:t> і </a:t>
                      </a:r>
                      <a:r>
                        <a:rPr lang="ru-RU" sz="1400" dirty="0" err="1">
                          <a:effectLst/>
                        </a:rPr>
                        <a:t>оновлюється</a:t>
                      </a:r>
                      <a:r>
                        <a:rPr lang="ru-RU" sz="1400" dirty="0">
                          <a:effectLst/>
                        </a:rPr>
                        <a:t> в </a:t>
                      </a:r>
                      <a:r>
                        <a:rPr lang="ru-RU" sz="1400" dirty="0" err="1">
                          <a:effectLst/>
                        </a:rPr>
                        <a:t>залежності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від</a:t>
                      </a:r>
                      <a:r>
                        <a:rPr lang="ru-RU" sz="1400" dirty="0">
                          <a:effectLst/>
                        </a:rPr>
                        <a:t> контексту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397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Створюється</a:t>
                      </a:r>
                      <a:r>
                        <a:rPr lang="ru-RU" sz="1400" dirty="0">
                          <a:effectLst/>
                        </a:rPr>
                        <a:t> в </a:t>
                      </a:r>
                      <a:r>
                        <a:rPr lang="ru-RU" sz="1400" dirty="0" err="1">
                          <a:effectLst/>
                        </a:rPr>
                        <a:t>процесі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індивідуальної</a:t>
                      </a:r>
                      <a:r>
                        <a:rPr lang="ru-RU" sz="1400" dirty="0">
                          <a:effectLst/>
                        </a:rPr>
                        <a:t>/ </a:t>
                      </a:r>
                      <a:r>
                        <a:rPr lang="ru-RU" sz="1400" dirty="0" err="1">
                          <a:effectLst/>
                        </a:rPr>
                        <a:t>групової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діяльності</a:t>
                      </a:r>
                      <a:r>
                        <a:rPr lang="ru-RU" sz="1400" dirty="0">
                          <a:effectLst/>
                        </a:rPr>
                        <a:t>, через </a:t>
                      </a:r>
                      <a:r>
                        <a:rPr lang="ru-RU" sz="1400" dirty="0" err="1">
                          <a:effectLst/>
                        </a:rPr>
                        <a:t>інноваційну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діяльність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3271709614"/>
                  </a:ext>
                </a:extLst>
              </a:tr>
              <a:tr h="1841461">
                <a:tc>
                  <a:txBody>
                    <a:bodyPr/>
                    <a:lstStyle/>
                    <a:p>
                      <a:pPr marL="0" marR="1905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Передача 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знань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здійснюється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lvl="0" indent="84138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Від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вчителя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до учня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R="1905" indent="45085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lvl="0" indent="84138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Від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вчителя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до учня і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між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400" dirty="0" smtClean="0">
                          <a:effectLst/>
                        </a:rPr>
                        <a:t>учнями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3175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Знання </a:t>
                      </a:r>
                      <a:r>
                        <a:rPr lang="ru-RU" sz="1400" dirty="0" err="1" smtClean="0">
                          <a:effectLst/>
                        </a:rPr>
                        <a:t>конструюються</a:t>
                      </a:r>
                      <a:r>
                        <a:rPr lang="ru-RU" sz="1400" dirty="0" smtClean="0">
                          <a:effectLst/>
                        </a:rPr>
                        <a:t> з </a:t>
                      </a:r>
                      <a:endParaRPr lang="ru-RU" sz="18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317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учнями </a:t>
                      </a:r>
                      <a:r>
                        <a:rPr lang="ru-RU" sz="1400" dirty="0">
                          <a:effectLst/>
                        </a:rPr>
                        <a:t>в </a:t>
                      </a:r>
                      <a:r>
                        <a:rPr lang="ru-RU" sz="1400" dirty="0" err="1">
                          <a:effectLst/>
                        </a:rPr>
                        <a:t>процесі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особистіснозначущої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діяльності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Взаємний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обмін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ru-RU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кумулятивний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3619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ефект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посилюється</a:t>
                      </a:r>
                      <a:r>
                        <a:rPr lang="ru-RU" sz="1400" dirty="0">
                          <a:effectLst/>
                        </a:rPr>
                        <a:t> позитивна </a:t>
                      </a:r>
                      <a:r>
                        <a:rPr lang="ru-RU" sz="1400" dirty="0" err="1">
                          <a:effectLst/>
                        </a:rPr>
                        <a:t>рефлексія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інноваційної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діяльності</a:t>
                      </a:r>
                      <a:r>
                        <a:rPr lang="ru-RU" sz="1400" dirty="0">
                          <a:effectLst/>
                        </a:rPr>
                        <a:t>. Модель 24/7 і 1: 1 </a:t>
                      </a:r>
                      <a:r>
                        <a:rPr lang="ru-RU" sz="1400" dirty="0" err="1">
                          <a:effectLst/>
                        </a:rPr>
                        <a:t>повсюдна</a:t>
                      </a:r>
                      <a:r>
                        <a:rPr lang="ru-RU" sz="1400" dirty="0">
                          <a:effectLst/>
                        </a:rPr>
                        <a:t>: в </a:t>
                      </a:r>
                      <a:r>
                        <a:rPr lang="ru-RU" sz="1400" dirty="0" err="1">
                          <a:effectLst/>
                        </a:rPr>
                        <a:t>навчанні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житті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роботі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2920922875"/>
                  </a:ext>
                </a:extLst>
              </a:tr>
              <a:tr h="684675"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Освіта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здійснюється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 </a:t>
                      </a:r>
                      <a:r>
                        <a:rPr lang="ru-RU" sz="1400" dirty="0" err="1">
                          <a:effectLst/>
                        </a:rPr>
                        <a:t>будівлі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школи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 </a:t>
                      </a:r>
                      <a:r>
                        <a:rPr lang="ru-RU" sz="1400" dirty="0" err="1">
                          <a:effectLst/>
                        </a:rPr>
                        <a:t>будівлі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або</a:t>
                      </a:r>
                      <a:r>
                        <a:rPr lang="ru-RU" sz="1400" dirty="0">
                          <a:effectLst/>
                        </a:rPr>
                        <a:t> в </a:t>
                      </a:r>
                      <a:r>
                        <a:rPr lang="ru-RU" sz="1400" dirty="0" err="1">
                          <a:effectLst/>
                        </a:rPr>
                        <a:t>мережі</a:t>
                      </a:r>
                      <a:r>
                        <a:rPr lang="ru-RU" sz="1400" dirty="0">
                          <a:effectLst/>
                        </a:rPr>
                        <a:t> через ПК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 </a:t>
                      </a:r>
                      <a:r>
                        <a:rPr lang="ru-RU" sz="1400" dirty="0" err="1">
                          <a:effectLst/>
                        </a:rPr>
                        <a:t>появою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мобільних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пристроїв</a:t>
                      </a:r>
                      <a:r>
                        <a:rPr lang="ru-RU" sz="1400" dirty="0">
                          <a:effectLst/>
                        </a:rPr>
                        <a:t> - </a:t>
                      </a:r>
                      <a:r>
                        <a:rPr lang="ru-RU" sz="1400" dirty="0" err="1">
                          <a:effectLst/>
                        </a:rPr>
                        <a:t>всюди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3238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Скрізь</a:t>
                      </a:r>
                      <a:r>
                        <a:rPr lang="ru-RU" sz="1400" dirty="0">
                          <a:effectLst/>
                        </a:rPr>
                        <a:t>. У </a:t>
                      </a:r>
                      <a:r>
                        <a:rPr lang="ru-RU" sz="1400" dirty="0" err="1">
                          <a:effectLst/>
                        </a:rPr>
                        <a:t>глобальній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мережі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що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замінює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клас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2306740683"/>
                  </a:ext>
                </a:extLst>
              </a:tr>
              <a:tr h="1084470"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Устаткування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програмне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забезпечення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Купується</a:t>
                      </a:r>
                      <a:r>
                        <a:rPr lang="ru-RU" sz="1400" dirty="0">
                          <a:effectLst/>
                        </a:rPr>
                        <a:t> за </a:t>
                      </a:r>
                      <a:r>
                        <a:rPr lang="ru-RU" sz="1400" dirty="0" err="1">
                          <a:effectLst/>
                        </a:rPr>
                        <a:t>великі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гроші</a:t>
                      </a:r>
                      <a:r>
                        <a:rPr lang="ru-RU" sz="1400" dirty="0">
                          <a:effectLst/>
                        </a:rPr>
                        <a:t>, але не </a:t>
                      </a:r>
                      <a:r>
                        <a:rPr lang="ru-RU" sz="1400" dirty="0" err="1">
                          <a:effectLst/>
                        </a:rPr>
                        <a:t>використовується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Відкрито</a:t>
                      </a:r>
                      <a:r>
                        <a:rPr lang="ru-RU" sz="1400" dirty="0">
                          <a:effectLst/>
                        </a:rPr>
                        <a:t> і доступно за </a:t>
                      </a:r>
                      <a:r>
                        <a:rPr lang="ru-RU" sz="1400" dirty="0" err="1">
                          <a:effectLst/>
                        </a:rPr>
                        <a:t>низькою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ціною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Доступно за </a:t>
                      </a:r>
                      <a:r>
                        <a:rPr lang="ru-RU" sz="1400" dirty="0" err="1">
                          <a:effectLst/>
                        </a:rPr>
                        <a:t>низькою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2540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ціною</a:t>
                      </a:r>
                      <a:r>
                        <a:rPr lang="ru-RU" sz="1400" dirty="0">
                          <a:effectLst/>
                        </a:rPr>
                        <a:t> і </a:t>
                      </a:r>
                      <a:r>
                        <a:rPr lang="ru-RU" sz="1400" dirty="0" err="1">
                          <a:effectLst/>
                        </a:rPr>
                        <a:t>використовується</a:t>
                      </a:r>
                      <a:r>
                        <a:rPr lang="ru-RU" sz="1400" dirty="0">
                          <a:effectLst/>
                        </a:rPr>
                        <a:t> для </a:t>
                      </a:r>
                      <a:r>
                        <a:rPr lang="ru-RU" sz="1400" dirty="0" err="1">
                          <a:effectLst/>
                        </a:rPr>
                        <a:t>створення</a:t>
                      </a:r>
                      <a:r>
                        <a:rPr lang="ru-RU" sz="1400" dirty="0">
                          <a:effectLst/>
                        </a:rPr>
                        <a:t> нового </a:t>
                      </a:r>
                      <a:r>
                        <a:rPr lang="ru-RU" sz="1400" dirty="0" err="1">
                          <a:effectLst/>
                        </a:rPr>
                        <a:t>знання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Оновлюється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щодня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оскільки</a:t>
                      </a:r>
                      <a:r>
                        <a:rPr lang="ru-RU" sz="1400" dirty="0">
                          <a:effectLst/>
                        </a:rPr>
                        <a:t> весь софт </a:t>
                      </a:r>
                      <a:r>
                        <a:rPr lang="ru-RU" sz="1400" dirty="0" err="1">
                          <a:effectLst/>
                        </a:rPr>
                        <a:t>персоналізований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2481721872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Мобільні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effectLst/>
                        </a:rPr>
                        <a:t>пристрої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ru-RU" sz="2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використовуються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Обережно</a:t>
                      </a:r>
                      <a:r>
                        <a:rPr lang="ru-RU" sz="1400" dirty="0">
                          <a:effectLst/>
                        </a:rPr>
                        <a:t>  </a:t>
                      </a:r>
                      <a:r>
                        <a:rPr lang="ru-RU" sz="1400" dirty="0" err="1">
                          <a:effectLst/>
                        </a:rPr>
                        <a:t>прийняті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Активно </a:t>
                      </a:r>
                      <a:r>
                        <a:rPr lang="ru-RU" sz="1400" dirty="0" err="1">
                          <a:effectLst/>
                        </a:rPr>
                        <a:t>використовуються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мотивують</a:t>
                      </a:r>
                      <a:r>
                        <a:rPr lang="ru-RU" sz="1400" dirty="0">
                          <a:effectLst/>
                        </a:rPr>
                        <a:t> до </a:t>
                      </a:r>
                      <a:r>
                        <a:rPr lang="ru-RU" sz="1400" dirty="0" err="1">
                          <a:effectLst/>
                        </a:rPr>
                        <a:t>навчання</a:t>
                      </a:r>
                      <a:r>
                        <a:rPr lang="ru-RU" sz="1400" dirty="0">
                          <a:effectLst/>
                        </a:rPr>
                        <a:t> в персональному </a:t>
                      </a:r>
                      <a:r>
                        <a:rPr lang="ru-RU" sz="1400" dirty="0" err="1">
                          <a:effectLst/>
                        </a:rPr>
                        <a:t>освітньому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просторі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tc>
                  <a:txBody>
                    <a:bodyPr/>
                    <a:lstStyle/>
                    <a:p>
                      <a:pPr marL="0" marR="1905" indent="0" algn="l">
                        <a:lnSpc>
                          <a:spcPct val="100000"/>
                        </a:lnSpc>
                        <a:spcAft>
                          <a:spcPts val="10"/>
                        </a:spcAft>
                      </a:pPr>
                      <a:r>
                        <a:rPr lang="ru-RU" sz="1400" dirty="0">
                          <a:effectLst/>
                        </a:rPr>
                        <a:t>Активно </a:t>
                      </a:r>
                      <a:r>
                        <a:rPr lang="ru-RU" sz="1400" dirty="0" err="1">
                          <a:effectLst/>
                        </a:rPr>
                        <a:t>використовуються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постійно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змінюються</a:t>
                      </a:r>
                      <a:r>
                        <a:rPr lang="ru-RU" sz="1400" dirty="0">
                          <a:effectLst/>
                        </a:rPr>
                        <a:t> за </a:t>
                      </a:r>
                      <a:r>
                        <a:rPr lang="ru-RU" sz="1400" dirty="0" err="1">
                          <a:effectLst/>
                        </a:rPr>
                        <a:t>рахунок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r>
                        <a:rPr lang="ru-RU" sz="1400" dirty="0" err="1">
                          <a:effectLst/>
                        </a:rPr>
                        <a:t>технічної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effectLst/>
                      </a:endParaRPr>
                    </a:p>
                    <a:p>
                      <a:pPr marL="0" marR="11430" indent="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еволюції</a:t>
                      </a:r>
                      <a:r>
                        <a:rPr lang="ru-RU" sz="1400" dirty="0">
                          <a:effectLst/>
                        </a:rPr>
                        <a:t> і </a:t>
                      </a:r>
                      <a:r>
                        <a:rPr lang="ru-RU" sz="1400" dirty="0" err="1">
                          <a:effectLst/>
                        </a:rPr>
                        <a:t>інновацій</a:t>
                      </a: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8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529" marR="20781" marT="2877" marB="0"/>
                </a:tc>
                <a:extLst>
                  <a:ext uri="{0D108BD9-81ED-4DB2-BD59-A6C34878D82A}">
                    <a16:rowId xmlns:a16="http://schemas.microsoft.com/office/drawing/2014/main" xmlns="" val="18274538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598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804021947"/>
              </p:ext>
            </p:extLst>
          </p:nvPr>
        </p:nvGraphicFramePr>
        <p:xfrm>
          <a:off x="998483" y="147145"/>
          <a:ext cx="9154510" cy="819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7" y="1281811"/>
            <a:ext cx="4091009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071" y="1281811"/>
            <a:ext cx="4883401" cy="3911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5818" y="4122479"/>
            <a:ext cx="4192937" cy="253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71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346841"/>
            <a:ext cx="9046464" cy="819807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Що потрібно дізнатись плануючи онлайн заняття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233270"/>
              </p:ext>
            </p:extLst>
          </p:nvPr>
        </p:nvGraphicFramePr>
        <p:xfrm>
          <a:off x="378372" y="1418897"/>
          <a:ext cx="10804635" cy="49713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8608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62759" y="1429407"/>
            <a:ext cx="9705994" cy="46967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– </a:t>
            </a:r>
            <a:r>
              <a:rPr lang="ru-RU" sz="2000" dirty="0" err="1"/>
              <a:t>цілі</a:t>
            </a:r>
            <a:r>
              <a:rPr lang="ru-RU" sz="2000" dirty="0"/>
              <a:t> </a:t>
            </a:r>
            <a:r>
              <a:rPr lang="ru-RU" sz="2000" dirty="0" err="1"/>
              <a:t>когнітивної</a:t>
            </a:r>
            <a:r>
              <a:rPr lang="ru-RU" sz="2000" dirty="0"/>
              <a:t> </a:t>
            </a:r>
            <a:r>
              <a:rPr lang="ru-RU" sz="2000" dirty="0" err="1"/>
              <a:t>групи</a:t>
            </a:r>
            <a:r>
              <a:rPr lang="ru-RU" sz="2000" dirty="0"/>
              <a:t> (</a:t>
            </a:r>
            <a:r>
              <a:rPr lang="ru-RU" sz="2000" dirty="0" err="1"/>
              <a:t>розуміння</a:t>
            </a:r>
            <a:r>
              <a:rPr lang="ru-RU" sz="2000" dirty="0"/>
              <a:t>, </a:t>
            </a:r>
            <a:r>
              <a:rPr lang="ru-RU" sz="2000" dirty="0" err="1"/>
              <a:t>відтворення</a:t>
            </a:r>
            <a:r>
              <a:rPr lang="ru-RU" sz="2000" dirty="0"/>
              <a:t>, </a:t>
            </a:r>
            <a:r>
              <a:rPr lang="ru-RU" sz="2000" dirty="0" err="1"/>
              <a:t>застосування</a:t>
            </a:r>
            <a:r>
              <a:rPr lang="ru-RU" sz="2000" dirty="0"/>
              <a:t>, </a:t>
            </a:r>
            <a:r>
              <a:rPr lang="ru-RU" sz="2000" dirty="0" err="1"/>
              <a:t>аналіз</a:t>
            </a:r>
            <a:r>
              <a:rPr lang="ru-RU" sz="2000" dirty="0"/>
              <a:t>, синтез, </a:t>
            </a:r>
            <a:r>
              <a:rPr lang="ru-RU" sz="2000" dirty="0" err="1"/>
              <a:t>оцінка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– </a:t>
            </a:r>
            <a:r>
              <a:rPr lang="ru-RU" sz="2000" dirty="0" err="1"/>
              <a:t>цілі</a:t>
            </a:r>
            <a:r>
              <a:rPr lang="ru-RU" sz="2000" dirty="0"/>
              <a:t> </a:t>
            </a:r>
            <a:r>
              <a:rPr lang="ru-RU" sz="2000" dirty="0" err="1"/>
              <a:t>афективної</a:t>
            </a:r>
            <a:r>
              <a:rPr lang="ru-RU" sz="2000" dirty="0"/>
              <a:t> </a:t>
            </a:r>
            <a:r>
              <a:rPr lang="ru-RU" sz="2000" dirty="0" err="1"/>
              <a:t>групи</a:t>
            </a:r>
            <a:r>
              <a:rPr lang="ru-RU" sz="2000" dirty="0"/>
              <a:t> (вони </a:t>
            </a:r>
            <a:r>
              <a:rPr lang="ru-RU" sz="2000" dirty="0" err="1"/>
              <a:t>виражаються</a:t>
            </a:r>
            <a:r>
              <a:rPr lang="ru-RU" sz="2000" dirty="0"/>
              <a:t> через </a:t>
            </a:r>
            <a:r>
              <a:rPr lang="ru-RU" sz="2000" dirty="0" err="1"/>
              <a:t>сприймання</a:t>
            </a:r>
            <a:r>
              <a:rPr lang="ru-RU" sz="2000" dirty="0"/>
              <a:t>, </a:t>
            </a:r>
            <a:r>
              <a:rPr lang="ru-RU" sz="2000" dirty="0" err="1"/>
              <a:t>інтереси</a:t>
            </a:r>
            <a:r>
              <a:rPr lang="ru-RU" sz="2000" dirty="0"/>
              <a:t>, </a:t>
            </a:r>
            <a:r>
              <a:rPr lang="ru-RU" sz="2000" dirty="0" err="1"/>
              <a:t>нахили</a:t>
            </a:r>
            <a:r>
              <a:rPr lang="ru-RU" sz="2000" dirty="0"/>
              <a:t>, </a:t>
            </a:r>
            <a:r>
              <a:rPr lang="ru-RU" sz="2000" dirty="0" err="1"/>
              <a:t>здібності</a:t>
            </a:r>
            <a:r>
              <a:rPr lang="ru-RU" sz="2000" dirty="0"/>
              <a:t> </a:t>
            </a:r>
            <a:r>
              <a:rPr lang="ru-RU" sz="2000" dirty="0" err="1"/>
              <a:t>тощо</a:t>
            </a:r>
            <a:r>
              <a:rPr lang="ru-RU" sz="2000" dirty="0"/>
              <a:t>);</a:t>
            </a:r>
          </a:p>
          <a:p>
            <a:pPr marL="0" indent="0">
              <a:buNone/>
            </a:pPr>
            <a:r>
              <a:rPr lang="ru-RU" sz="2000" dirty="0"/>
              <a:t>– </a:t>
            </a:r>
            <a:r>
              <a:rPr lang="ru-RU" sz="2000" dirty="0" err="1"/>
              <a:t>цілі</a:t>
            </a:r>
            <a:r>
              <a:rPr lang="ru-RU" sz="2000" dirty="0"/>
              <a:t> </a:t>
            </a:r>
            <a:r>
              <a:rPr lang="ru-RU" sz="2000" dirty="0" err="1"/>
              <a:t>психомоторні</a:t>
            </a:r>
            <a:r>
              <a:rPr lang="ru-RU" sz="2000" dirty="0"/>
              <a:t> (</a:t>
            </a:r>
            <a:r>
              <a:rPr lang="ru-RU" sz="2000" dirty="0" err="1"/>
              <a:t>навички</a:t>
            </a:r>
            <a:r>
              <a:rPr lang="ru-RU" sz="2000" dirty="0"/>
              <a:t> письма, </a:t>
            </a:r>
            <a:r>
              <a:rPr lang="ru-RU" sz="2000" dirty="0" err="1"/>
              <a:t>мовленнєві</a:t>
            </a:r>
            <a:r>
              <a:rPr lang="ru-RU" sz="2000" dirty="0"/>
              <a:t>, </a:t>
            </a:r>
            <a:r>
              <a:rPr lang="ru-RU" sz="2000" dirty="0" err="1"/>
              <a:t>фізичні</a:t>
            </a:r>
            <a:r>
              <a:rPr lang="ru-RU" sz="2000" dirty="0"/>
              <a:t>, </a:t>
            </a:r>
            <a:r>
              <a:rPr lang="ru-RU" sz="2000" dirty="0" err="1"/>
              <a:t>трудові</a:t>
            </a:r>
            <a:r>
              <a:rPr lang="ru-RU" sz="2000" dirty="0"/>
              <a:t> </a:t>
            </a:r>
            <a:r>
              <a:rPr lang="ru-RU" sz="2000" dirty="0" err="1"/>
              <a:t>навички</a:t>
            </a:r>
            <a:r>
              <a:rPr lang="ru-RU" sz="2000" dirty="0"/>
              <a:t>).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0"/>
            <a:ext cx="10258097" cy="1268760"/>
          </a:xfrm>
        </p:spPr>
        <p:txBody>
          <a:bodyPr/>
          <a:lstStyle/>
          <a:p>
            <a:pPr marL="365760" indent="-365760" algn="l">
              <a:spcBef>
                <a:spcPct val="20000"/>
              </a:spcBef>
              <a:buClr>
                <a:srgbClr val="D16349"/>
              </a:buClr>
              <a:buFont typeface="Wingdings" pitchFamily="2" charset="2"/>
              <a:buChar char=""/>
            </a:pPr>
            <a:r>
              <a:rPr lang="ru-RU" sz="22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br>
              <a:rPr lang="ru-RU" sz="22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r>
              <a:rPr lang="ru-RU" sz="22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/>
            </a:r>
            <a:br>
              <a:rPr lang="ru-RU" sz="22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r>
              <a:rPr lang="ru-RU" sz="3200" b="1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/>
            </a:r>
            <a:br>
              <a:rPr lang="ru-RU" sz="3200" b="1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r>
              <a:rPr lang="ru-RU" sz="2800" b="1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Таксономія</a:t>
            </a:r>
            <a:r>
              <a:rPr lang="ru-RU" sz="2800" b="1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2800" b="1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Блума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У 1956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році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американський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психолог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Бенджамін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Блум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у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книзі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“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Таксономія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освітніх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цілей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: сфера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пізнання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”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запропонував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правила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чіткого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й однозначного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формулювання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і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впорядкування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цілей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 </a:t>
            </a:r>
            <a:r>
              <a:rPr lang="ru-RU" sz="1800" dirty="0" err="1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навчання</a:t>
            </a: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>:</a:t>
            </a:r>
            <a:b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  <a:t/>
            </a:r>
            <a:br>
              <a:rPr lang="ru-RU" sz="1800" dirty="0">
                <a:solidFill>
                  <a:prstClr val="black">
                    <a:lumMod val="85000"/>
                    <a:lumOff val="15000"/>
                  </a:prstClr>
                </a:solidFill>
                <a:ea typeface="+mn-ea"/>
                <a:cs typeface="+mn-cs"/>
              </a:rPr>
            </a:br>
            <a:endParaRPr lang="ru-RU" sz="4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8193" y="2894637"/>
            <a:ext cx="6173183" cy="3531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5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77" y="378372"/>
            <a:ext cx="9166191" cy="5120291"/>
          </a:xfrm>
        </p:spPr>
      </p:pic>
    </p:spTree>
    <p:extLst>
      <p:ext uri="{BB962C8B-B14F-4D97-AF65-F5344CB8AC3E}">
        <p14:creationId xmlns:p14="http://schemas.microsoft.com/office/powerpoint/2010/main" val="3930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61289979"/>
              </p:ext>
            </p:extLst>
          </p:nvPr>
        </p:nvGraphicFramePr>
        <p:xfrm>
          <a:off x="451945" y="147146"/>
          <a:ext cx="10499083" cy="620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946" y="1030015"/>
            <a:ext cx="9508918" cy="47100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Модель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доктором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Рубеном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Пуентедура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 метою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педагогам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інтегрувати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Вона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відображає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інтеграції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глибоку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комп'ютерних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починаючи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просто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підміняють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який-небудь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інструмент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без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піднімаючись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якому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відкриває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раніше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недоступні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можливості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976" y="3165689"/>
            <a:ext cx="5938019" cy="33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15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2964224705"/>
              </p:ext>
            </p:extLst>
          </p:nvPr>
        </p:nvGraphicFramePr>
        <p:xfrm>
          <a:off x="1208691" y="304800"/>
          <a:ext cx="9438288" cy="6411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208691" y="4888638"/>
            <a:ext cx="3184634" cy="10412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Заміна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93208" y="3857509"/>
            <a:ext cx="3184634" cy="92189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Покращення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022427" y="1290824"/>
            <a:ext cx="3142594" cy="56342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Створення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022427" y="2080921"/>
            <a:ext cx="3142594" cy="56342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Оцінка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022427" y="3654439"/>
            <a:ext cx="3142594" cy="56342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Застосування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22427" y="4428420"/>
            <a:ext cx="3142594" cy="56342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Розуміння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22427" y="5127570"/>
            <a:ext cx="3142594" cy="5634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Знання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6022427" y="2741439"/>
            <a:ext cx="3142594" cy="5634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Аналіз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193208" y="2324922"/>
            <a:ext cx="3184634" cy="9103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Модифікація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08691" y="1215881"/>
            <a:ext cx="3169151" cy="9808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Перетворення 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5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018870"/>
              </p:ext>
            </p:extLst>
          </p:nvPr>
        </p:nvGraphicFramePr>
        <p:xfrm>
          <a:off x="115614" y="-217714"/>
          <a:ext cx="12076386" cy="6923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2790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03" y="382039"/>
            <a:ext cx="9249104" cy="6936829"/>
          </a:xfrm>
        </p:spPr>
      </p:pic>
    </p:spTree>
    <p:extLst>
      <p:ext uri="{BB962C8B-B14F-4D97-AF65-F5344CB8AC3E}">
        <p14:creationId xmlns:p14="http://schemas.microsoft.com/office/powerpoint/2010/main" val="141495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092" y="557049"/>
            <a:ext cx="8993473" cy="5945806"/>
          </a:xfrm>
        </p:spPr>
      </p:pic>
    </p:spTree>
    <p:extLst>
      <p:ext uri="{BB962C8B-B14F-4D97-AF65-F5344CB8AC3E}">
        <p14:creationId xmlns:p14="http://schemas.microsoft.com/office/powerpoint/2010/main" val="135026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920054" y="365611"/>
            <a:ext cx="10339617" cy="588578"/>
          </a:xfrm>
        </p:spPr>
        <p:txBody>
          <a:bodyPr/>
          <a:lstStyle/>
          <a:p>
            <a:r>
              <a:rPr lang="uk-UA" dirty="0" smtClean="0"/>
              <a:t>В курсі «Педагогіка»</a:t>
            </a:r>
            <a:endParaRPr lang="ru-RU" dirty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553899"/>
              </p:ext>
            </p:extLst>
          </p:nvPr>
        </p:nvGraphicFramePr>
        <p:xfrm>
          <a:off x="642257" y="914402"/>
          <a:ext cx="11027229" cy="57599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8780">
                  <a:extLst>
                    <a:ext uri="{9D8B030D-6E8A-4147-A177-3AD203B41FA5}">
                      <a16:colId xmlns:a16="http://schemas.microsoft.com/office/drawing/2014/main" xmlns="" val="4141243241"/>
                    </a:ext>
                  </a:extLst>
                </a:gridCol>
                <a:gridCol w="9288449">
                  <a:extLst>
                    <a:ext uri="{9D8B030D-6E8A-4147-A177-3AD203B41FA5}">
                      <a16:colId xmlns:a16="http://schemas.microsoft.com/office/drawing/2014/main" xmlns="" val="2819461696"/>
                    </a:ext>
                  </a:extLst>
                </a:gridCol>
              </a:tblGrid>
              <a:tr h="11268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 </a:t>
                      </a:r>
                      <a:r>
                        <a:rPr lang="uk-UA" sz="2000" b="1" dirty="0">
                          <a:effectLst/>
                        </a:rPr>
                        <a:t>Рівень </a:t>
                      </a:r>
                      <a:r>
                        <a:rPr lang="en-US" sz="2000" b="1" dirty="0">
                          <a:effectLst/>
                        </a:rPr>
                        <a:t>SAMR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800" b="1" dirty="0">
                          <a:effectLst/>
                        </a:rPr>
                        <a:t>Цифрові інструменти і методи роботи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extLst>
                  <a:ext uri="{0D108BD9-81ED-4DB2-BD59-A6C34878D82A}">
                    <a16:rowId xmlns:a16="http://schemas.microsoft.com/office/drawing/2014/main" xmlns="" val="3715607728"/>
                  </a:ext>
                </a:extLst>
              </a:tr>
              <a:tr h="5634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Підміна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 smtClean="0">
                          <a:effectLst/>
                        </a:rPr>
                        <a:t>Відгук, </a:t>
                      </a:r>
                      <a:r>
                        <a:rPr lang="uk-UA" sz="2000" dirty="0">
                          <a:effectLst/>
                        </a:rPr>
                        <a:t>на </a:t>
                      </a:r>
                      <a:r>
                        <a:rPr lang="uk-UA" sz="2000" dirty="0" err="1">
                          <a:effectLst/>
                        </a:rPr>
                        <a:t>вебінар</a:t>
                      </a:r>
                      <a:r>
                        <a:rPr lang="uk-UA" sz="2000" dirty="0" smtClean="0">
                          <a:effectLst/>
                        </a:rPr>
                        <a:t>, </a:t>
                      </a:r>
                      <a:r>
                        <a:rPr lang="uk-UA" sz="2000" dirty="0" err="1" smtClean="0">
                          <a:effectLst/>
                        </a:rPr>
                        <a:t>ессе</a:t>
                      </a:r>
                      <a:r>
                        <a:rPr lang="uk-UA" sz="2000" dirty="0" smtClean="0">
                          <a:effectLst/>
                        </a:rPr>
                        <a:t>,  </a:t>
                      </a:r>
                      <a:r>
                        <a:rPr lang="uk-UA" sz="2000" dirty="0">
                          <a:effectLst/>
                        </a:rPr>
                        <a:t>цифровий тест в Мудл, мультимедійна презентація, електронні книги, електронні статті, </a:t>
                      </a:r>
                      <a:r>
                        <a:rPr lang="uk-UA" sz="2000" dirty="0" err="1">
                          <a:effectLst/>
                        </a:rPr>
                        <a:t>відеоконспекти</a:t>
                      </a:r>
                      <a:r>
                        <a:rPr lang="uk-UA" sz="2000" dirty="0">
                          <a:effectLst/>
                        </a:rPr>
                        <a:t>, звукові коментарі 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extLst>
                  <a:ext uri="{0D108BD9-81ED-4DB2-BD59-A6C34878D82A}">
                    <a16:rowId xmlns:a16="http://schemas.microsoft.com/office/drawing/2014/main" xmlns="" val="2668357874"/>
                  </a:ext>
                </a:extLst>
              </a:tr>
              <a:tr h="70429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Розширення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Збір очікувань, здійснення до</a:t>
                      </a:r>
                      <a:r>
                        <a:rPr lang="en-US" sz="2000" dirty="0">
                          <a:effectLst/>
                        </a:rPr>
                        <a:t>c</a:t>
                      </a:r>
                      <a:r>
                        <a:rPr lang="uk-UA" sz="2000" dirty="0" err="1">
                          <a:effectLst/>
                        </a:rPr>
                        <a:t>ліджень</a:t>
                      </a:r>
                      <a:r>
                        <a:rPr lang="uk-UA" sz="2000" dirty="0">
                          <a:effectLst/>
                        </a:rPr>
                        <a:t> в програмі </a:t>
                      </a:r>
                      <a:r>
                        <a:rPr lang="en-US" sz="2000" dirty="0" err="1">
                          <a:effectLst/>
                        </a:rPr>
                        <a:t>Mentimetr</a:t>
                      </a:r>
                      <a:r>
                        <a:rPr lang="uk-UA" sz="2000" dirty="0">
                          <a:effectLst/>
                        </a:rPr>
                        <a:t>, розв’язування завдань в </a:t>
                      </a:r>
                      <a:r>
                        <a:rPr lang="uk-UA" sz="2000" dirty="0" err="1">
                          <a:effectLst/>
                        </a:rPr>
                        <a:t>Гугл</a:t>
                      </a:r>
                      <a:r>
                        <a:rPr lang="uk-UA" sz="2000" dirty="0">
                          <a:effectLst/>
                        </a:rPr>
                        <a:t>-формах, групова робота в </a:t>
                      </a:r>
                      <a:r>
                        <a:rPr lang="uk-UA" sz="2000" dirty="0" err="1">
                          <a:effectLst/>
                        </a:rPr>
                        <a:t>Гугл</a:t>
                      </a:r>
                      <a:r>
                        <a:rPr lang="uk-UA" sz="2000" dirty="0">
                          <a:effectLst/>
                        </a:rPr>
                        <a:t>-документі.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extLst>
                  <a:ext uri="{0D108BD9-81ED-4DB2-BD59-A6C34878D82A}">
                    <a16:rowId xmlns:a16="http://schemas.microsoft.com/office/drawing/2014/main" xmlns="" val="3063663603"/>
                  </a:ext>
                </a:extLst>
              </a:tr>
              <a:tr h="845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>
                          <a:effectLst/>
                        </a:rPr>
                        <a:t>Модифікація 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Створення </a:t>
                      </a:r>
                      <a:r>
                        <a:rPr lang="uk-UA" sz="2000" dirty="0" smtClean="0">
                          <a:effectLst/>
                        </a:rPr>
                        <a:t>індивідуальних </a:t>
                      </a:r>
                      <a:r>
                        <a:rPr lang="uk-UA" sz="2000" dirty="0">
                          <a:effectLst/>
                        </a:rPr>
                        <a:t>і групових проектів на онлайн дошці </a:t>
                      </a:r>
                      <a:r>
                        <a:rPr lang="en-US" sz="2000" dirty="0" err="1">
                          <a:effectLst/>
                        </a:rPr>
                        <a:t>Padlet</a:t>
                      </a:r>
                      <a:r>
                        <a:rPr lang="uk-UA" sz="2000" dirty="0">
                          <a:effectLst/>
                        </a:rPr>
                        <a:t>, можливість </a:t>
                      </a:r>
                      <a:r>
                        <a:rPr lang="uk-UA" sz="2000" dirty="0" err="1">
                          <a:effectLst/>
                        </a:rPr>
                        <a:t>взаємооцінювання</a:t>
                      </a:r>
                      <a:r>
                        <a:rPr lang="uk-UA" sz="2000" dirty="0">
                          <a:effectLst/>
                        </a:rPr>
                        <a:t>. Прийоми рефлексії в програмі </a:t>
                      </a:r>
                      <a:r>
                        <a:rPr lang="en-US" sz="2000" dirty="0">
                          <a:effectLst/>
                        </a:rPr>
                        <a:t>ZOOM</a:t>
                      </a:r>
                      <a:r>
                        <a:rPr lang="uk-UA" sz="2000" dirty="0">
                          <a:effectLst/>
                        </a:rPr>
                        <a:t>, на онлайн дошці </a:t>
                      </a:r>
                      <a:r>
                        <a:rPr lang="en-US" sz="2000" dirty="0">
                          <a:effectLst/>
                        </a:rPr>
                        <a:t>MIRO</a:t>
                      </a:r>
                      <a:r>
                        <a:rPr lang="uk-UA" sz="2000" dirty="0">
                          <a:effectLst/>
                        </a:rPr>
                        <a:t>, створення ментальних </a:t>
                      </a:r>
                      <a:r>
                        <a:rPr lang="uk-UA" sz="2000" dirty="0" smtClean="0">
                          <a:effectLst/>
                        </a:rPr>
                        <a:t>карт,</a:t>
                      </a:r>
                      <a:r>
                        <a:rPr lang="uk-UA" sz="2000" baseline="0" dirty="0" smtClean="0">
                          <a:effectLst/>
                        </a:rPr>
                        <a:t> проходження онлайн курсів, групова робота в сесійних залах.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extLst>
                  <a:ext uri="{0D108BD9-81ED-4DB2-BD59-A6C34878D82A}">
                    <a16:rowId xmlns:a16="http://schemas.microsoft.com/office/drawing/2014/main" xmlns="" val="147112110"/>
                  </a:ext>
                </a:extLst>
              </a:tr>
              <a:tr h="19720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Переосмислення, перетворення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uk-UA" sz="2000" dirty="0">
                          <a:effectLst/>
                        </a:rPr>
                        <a:t>Створення онлайн виховних заходів, інтерактивних ігор, </a:t>
                      </a:r>
                      <a:r>
                        <a:rPr lang="uk-UA" sz="2000" dirty="0" err="1">
                          <a:effectLst/>
                        </a:rPr>
                        <a:t>анімованих</a:t>
                      </a:r>
                      <a:r>
                        <a:rPr lang="uk-UA" sz="2000" dirty="0">
                          <a:effectLst/>
                        </a:rPr>
                        <a:t> персонажів, </a:t>
                      </a:r>
                      <a:r>
                        <a:rPr lang="uk-UA" sz="2000" dirty="0" smtClean="0">
                          <a:effectLst/>
                        </a:rPr>
                        <a:t>постів </a:t>
                      </a:r>
                      <a:r>
                        <a:rPr lang="uk-UA" sz="2000" dirty="0">
                          <a:effectLst/>
                        </a:rPr>
                        <a:t>в </a:t>
                      </a:r>
                      <a:r>
                        <a:rPr lang="uk-UA" sz="2000" dirty="0" err="1">
                          <a:effectLst/>
                        </a:rPr>
                        <a:t>соцмережі</a:t>
                      </a:r>
                      <a:r>
                        <a:rPr lang="uk-UA" sz="2000" dirty="0">
                          <a:effectLst/>
                        </a:rPr>
                        <a:t> з метою рефлексії, використання інтерактивних робочих листів.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072" marR="40072" marT="0" marB="0"/>
                </a:tc>
                <a:extLst>
                  <a:ext uri="{0D108BD9-81ED-4DB2-BD59-A6C34878D82A}">
                    <a16:rowId xmlns:a16="http://schemas.microsoft.com/office/drawing/2014/main" xmlns="" val="811078522"/>
                  </a:ext>
                </a:extLst>
              </a:tr>
            </a:tbl>
          </a:graphicData>
        </a:graphic>
      </p:graphicFrame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615194" y="2019300"/>
            <a:ext cx="1417375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90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66" y="16020"/>
            <a:ext cx="9690537" cy="6852094"/>
          </a:xfrm>
        </p:spPr>
      </p:pic>
    </p:spTree>
    <p:extLst>
      <p:ext uri="{BB962C8B-B14F-4D97-AF65-F5344CB8AC3E}">
        <p14:creationId xmlns:p14="http://schemas.microsoft.com/office/powerpoint/2010/main" val="2577522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14" y="0"/>
            <a:ext cx="6850268" cy="332267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048" y="3042145"/>
            <a:ext cx="6726620" cy="381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72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04" y="179004"/>
            <a:ext cx="4843634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8302" y="2123090"/>
            <a:ext cx="6940170" cy="412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14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4818" y="139367"/>
            <a:ext cx="9848193" cy="945931"/>
          </a:xfrm>
        </p:spPr>
        <p:txBody>
          <a:bodyPr>
            <a:normAutofit/>
          </a:bodyPr>
          <a:lstStyle/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Гейміфікація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Педагогічної практики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190" y="1221932"/>
            <a:ext cx="5433725" cy="273170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88" y="3328873"/>
            <a:ext cx="6842884" cy="352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884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5517" y="178676"/>
            <a:ext cx="10268608" cy="609600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пригоди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5" y="1093076"/>
            <a:ext cx="6274582" cy="4540469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690" y="1093076"/>
            <a:ext cx="4144435" cy="5372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3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9090" y="283780"/>
            <a:ext cx="9361774" cy="714704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 інтерв'ю в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ZOOM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966" y="1145956"/>
            <a:ext cx="5175173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577" y="1145956"/>
            <a:ext cx="6126516" cy="32632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2293" y="4104210"/>
            <a:ext cx="4435367" cy="284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6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862" y="99180"/>
            <a:ext cx="10794125" cy="1161825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Виховні заходи онлайн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50" y="1261005"/>
            <a:ext cx="4826305" cy="204542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4" y="3379762"/>
            <a:ext cx="5116156" cy="29911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280" y="1403724"/>
            <a:ext cx="6202255" cy="380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766" y="115614"/>
            <a:ext cx="9816662" cy="798786"/>
          </a:xfrm>
        </p:spPr>
        <p:txBody>
          <a:bodyPr>
            <a:norm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Використання онлайн дошок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18" y="988301"/>
            <a:ext cx="7032080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66" y="4372303"/>
            <a:ext cx="5480855" cy="22986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6999" y="2270234"/>
            <a:ext cx="4915001" cy="316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18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8372" y="294289"/>
            <a:ext cx="10920249" cy="966951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і розміщення творчих продуктів групи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372" y="1366344"/>
            <a:ext cx="3868875" cy="2288589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580" y="1366344"/>
            <a:ext cx="4841326" cy="32275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55" y="3539319"/>
            <a:ext cx="7535917" cy="343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63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78" y="136963"/>
            <a:ext cx="5591995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356" y="3238938"/>
            <a:ext cx="5283046" cy="36428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1817" y="240403"/>
            <a:ext cx="5472719" cy="3911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30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13" y="84411"/>
            <a:ext cx="5414148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90" y="0"/>
            <a:ext cx="5885792" cy="3101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846" y="3384331"/>
            <a:ext cx="5580844" cy="292089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0898" y="3384331"/>
            <a:ext cx="5465380" cy="2896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78372" y="94593"/>
            <a:ext cx="10342180" cy="798786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Групова робота на семінарах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8345" y="903479"/>
            <a:ext cx="4873390" cy="30248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46" y="969079"/>
            <a:ext cx="4292821" cy="295925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297" y="3993931"/>
            <a:ext cx="4288220" cy="279568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7820" y="3993931"/>
            <a:ext cx="3048264" cy="2286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20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71" y="0"/>
            <a:ext cx="4524586" cy="2927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1195" y="0"/>
            <a:ext cx="5114361" cy="296064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71" y="3227958"/>
            <a:ext cx="4959445" cy="28268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116" y="3361038"/>
            <a:ext cx="5040438" cy="278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6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326" y="3412945"/>
            <a:ext cx="5904127" cy="354077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426"/>
            <a:ext cx="5145578" cy="3882502"/>
          </a:xfrm>
          <a:prstGeom prst="rect">
            <a:avLst/>
          </a:prstGeom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35705646"/>
              </p:ext>
            </p:extLst>
          </p:nvPr>
        </p:nvGraphicFramePr>
        <p:xfrm>
          <a:off x="5671750" y="556054"/>
          <a:ext cx="5745893" cy="1585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836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51833396"/>
              </p:ext>
            </p:extLst>
          </p:nvPr>
        </p:nvGraphicFramePr>
        <p:xfrm>
          <a:off x="620110" y="220718"/>
          <a:ext cx="9585436" cy="8618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52" y="1261243"/>
            <a:ext cx="5708273" cy="310197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1625" y="2647320"/>
            <a:ext cx="6032725" cy="378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5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7971" y="157656"/>
            <a:ext cx="9911257" cy="557048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Рефлексія наприкінці навчального заняття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7" y="3387152"/>
            <a:ext cx="3298278" cy="219238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06" y="828155"/>
            <a:ext cx="3053388" cy="23087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594" y="828155"/>
            <a:ext cx="3585595" cy="251520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292" y="714704"/>
            <a:ext cx="5251720" cy="418486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517" y="3343362"/>
            <a:ext cx="3801848" cy="221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5" y="145437"/>
            <a:ext cx="11090303" cy="6307913"/>
          </a:xfrm>
        </p:spPr>
      </p:pic>
    </p:spTree>
    <p:extLst>
      <p:ext uri="{BB962C8B-B14F-4D97-AF65-F5344CB8AC3E}">
        <p14:creationId xmlns:p14="http://schemas.microsoft.com/office/powerpoint/2010/main" val="15375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8993" y="388883"/>
            <a:ext cx="9532884" cy="693683"/>
          </a:xfrm>
        </p:spPr>
        <p:txBody>
          <a:bodyPr>
            <a:normAutofit fontScale="90000"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використаних джерел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24910" y="1524000"/>
            <a:ext cx="9035954" cy="4216027"/>
          </a:xfrm>
        </p:spPr>
        <p:txBody>
          <a:bodyPr>
            <a:norm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Друшляк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Марина </a:t>
            </a:r>
            <a:r>
              <a:rPr lang="ru-RU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Григорівна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SAMR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ВПРОВАДЖЕННЯ ЗАСОБІВ КОМП’ЮТЕРНОЇ ВІЗУАЛІЗАЦІЇ В ОСВІТНІЙ ПРОЦЕС З МЕТОЮ ФОРМУВАННЯ  ВІЗУАЛЬНО-ІНФОРМАЦІЙНОЇ КУЛЬТУРИ МАЙБУТНІХ УЧИТЕЛІВ МАТЕМАТИКИ ТА ІНФОРМАТИКИ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https://www.youtube.com/watch?v=4mwA6Xopl2s&amp;feature=emb_logo</a:t>
            </a:r>
            <a:endParaRPr lang="ru-RU" sz="1600" u="sng" dirty="0" smtClean="0">
              <a:solidFill>
                <a:srgbClr val="0563C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uk-UA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1600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https://www.youtube.com/watch?v=iFagKEUn3Ns&amp;feature=emb_logo</a:t>
            </a:r>
            <a:endParaRPr lang="ru-RU" sz="1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https://intuit.ru/studies/courses/3465/707/lecture/16766?page=3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М.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Соколюк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ІНФОРМАЦІЙНО-ОСВІТНЄ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СЕРЕДОВИЩЕ НАВЧАННЯ  В УМОВАХ ТРАНСФОРМАЦІЇ ОСВІТИ </a:t>
            </a: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mon.gov.ua/ua/osvita/visha-osvita/rekomendacij-shodo-vprovadzhennya-zmishanogo-navchannya-u-zakladah-fahovoyi-peredvishoyi-ta-vishoyi-osviti</a:t>
            </a:r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uk-UA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92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Твердый переплет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Посылка</Template>
  <TotalTime>971</TotalTime>
  <Words>840</Words>
  <Application>Microsoft Office PowerPoint</Application>
  <PresentationFormat>Произвольный</PresentationFormat>
  <Paragraphs>107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35" baseType="lpstr">
      <vt:lpstr>Parcel</vt:lpstr>
      <vt:lpstr>Твердый переплет</vt:lpstr>
      <vt:lpstr>Презентация PowerPoint</vt:lpstr>
      <vt:lpstr>Дослідження</vt:lpstr>
      <vt:lpstr>Презентация PowerPoint</vt:lpstr>
      <vt:lpstr>Сучасні тренди освіти 4.0</vt:lpstr>
      <vt:lpstr> Характеристики Освіти 1.0-4.0  </vt:lpstr>
      <vt:lpstr>Презентация PowerPoint</vt:lpstr>
      <vt:lpstr>Що потрібно дізнатись плануючи онлайн заняття</vt:lpstr>
      <vt:lpstr>    Таксономія Блума У 1956 році американський психолог Бенджамін Блум у книзі “Таксономія освітніх цілей: сфера пізнання” запропонував правила чіткого й однозначного формулювання і впорядкування цілей навчання: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курсі «Педагогіка»</vt:lpstr>
      <vt:lpstr>Презентация PowerPoint</vt:lpstr>
      <vt:lpstr>Презентация PowerPoint</vt:lpstr>
      <vt:lpstr>Презентация PowerPoint</vt:lpstr>
      <vt:lpstr>Гейміфікація Педагогічної практики </vt:lpstr>
      <vt:lpstr>Карта пригоди</vt:lpstr>
      <vt:lpstr>Інтерактивні інтерв'ю в ZOOM</vt:lpstr>
      <vt:lpstr>Виховні заходи онлайн</vt:lpstr>
      <vt:lpstr>Використання онлайн дошок</vt:lpstr>
      <vt:lpstr>Створення і розміщення творчих продуктів групи</vt:lpstr>
      <vt:lpstr>Презентация PowerPoint</vt:lpstr>
      <vt:lpstr>Презентация PowerPoint</vt:lpstr>
      <vt:lpstr>Групова робота на семінарах</vt:lpstr>
      <vt:lpstr>Презентация PowerPoint</vt:lpstr>
      <vt:lpstr>Презентация PowerPoint</vt:lpstr>
      <vt:lpstr>Презентация PowerPoint</vt:lpstr>
      <vt:lpstr>Рефлексія наприкінці навчального заняття</vt:lpstr>
      <vt:lpstr>Презентация PowerPoint</vt:lpstr>
      <vt:lpstr>Список використаних джерел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Цифрові інструменти організації групової роботи майбутніх педагогів  в процесі вивчення курсу «Педагогіка»</dc:title>
  <dc:creator>RePack by Diakov</dc:creator>
  <cp:lastModifiedBy>User</cp:lastModifiedBy>
  <cp:revision>56</cp:revision>
  <dcterms:created xsi:type="dcterms:W3CDTF">2020-12-09T12:48:33Z</dcterms:created>
  <dcterms:modified xsi:type="dcterms:W3CDTF">2020-12-12T15:23:48Z</dcterms:modified>
</cp:coreProperties>
</file>