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2" y="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934C89-6CCD-498A-A7CF-DDCA9C8FFBE4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AB506B5-F94D-46CC-9E39-C107C45EA83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endParaRPr lang="uk-UA" sz="2000" b="1" dirty="0" smtClean="0"/>
          </a:p>
          <a:p>
            <a:pPr marL="0" indent="0">
              <a:buNone/>
            </a:pPr>
            <a:endParaRPr lang="uk-UA" sz="2000" b="1" dirty="0" smtClean="0"/>
          </a:p>
          <a:p>
            <a:pPr marL="0" indent="0">
              <a:buNone/>
            </a:pPr>
            <a:endParaRPr lang="uk-UA" sz="2000" b="1" dirty="0" smtClean="0"/>
          </a:p>
          <a:p>
            <a:pPr marL="0" indent="0">
              <a:buNone/>
            </a:pPr>
            <a:endParaRPr lang="uk-UA" sz="2000" b="1" dirty="0"/>
          </a:p>
          <a:p>
            <a:pPr marL="0" indent="0" algn="ctr">
              <a:buNone/>
            </a:pPr>
            <a:r>
              <a:rPr lang="uk-UA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МЕТОДОЛОГІЧНИЙ </a:t>
            </a:r>
            <a:r>
              <a:rPr lang="uk-UA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СЕМІНАР КАФЕДРИ ПЕДАГОГІКИ, ПРИСВЯЧЕНИЙ 96-Й РІЧНИЦІ СУМСЬКОГО ДЕРЖАВНОГО </a:t>
            </a:r>
            <a:br>
              <a:rPr lang="uk-UA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ПЕДАГОГІЧНОГО УНІВЕРСИТЕТУ ІМЕНІ А.С. МАКАРЕНКА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uk-UA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ТРАНСФОРМАЦІЯ 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МІСІЇ УНІВЕРСИТЕТУ В </a:t>
            </a:r>
            <a:r>
              <a:rPr lang="uk-UA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КОНТЕКСТІ </a:t>
            </a:r>
            <a:r>
              <a:rPr lang="uk-UA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ГЛОБАЛЬНИХ 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ВИКЛИКІВ</a:t>
            </a:r>
            <a:b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ФОРМУВАННЯ ДОСЛІДНИЦЬКОЇ КОМПЕТЕНТНОСТІ МАЙБУТНІХ ДОКТОРАНТІВ У ПРОЦЕСІ ВИКЛАДАННЯ КУРСУ «АКАДЕМІЧНЕ ПИСЬМО»: В РАМКАХ ПРОЄКТУ ЖАН МОНЕ МОДУЛЬ</a:t>
            </a:r>
            <a:b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uk-UA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           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канд. пед. наук, доцент </a:t>
            </a:r>
            <a:r>
              <a:rPr lang="uk-UA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Чернякова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Ж.Ю.</a:t>
            </a:r>
            <a:b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Су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ми 2020</a:t>
            </a:r>
            <a: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92" y="476672"/>
            <a:ext cx="1296144" cy="72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This image for Image Layouts addo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563" y="476671"/>
            <a:ext cx="1013704" cy="720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Педагогік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76672"/>
            <a:ext cx="1466303" cy="864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08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just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	У лютому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2005 року в Зальцбурзі Європейська університетська асоціація затвердила визначення та опис докторської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освіти (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Зальцбурзька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декларація).</a:t>
            </a: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	Основним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компонентом докторської освіти є просування знань шляхом оригінальних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досліджень.</a:t>
            </a: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	Підготовка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докторантів повинна все більше задовольняти потреби ринку зайнятості, який є ширшим, ніж наукові кола (EUA, 2005).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1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	На </a:t>
            </a:r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європейському рівні кваліфікаційні критерії майбутніх вчених визначаються Європейською кваліфікаційною системою 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European Qualification Framework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), яка наголошує, </a:t>
            </a:r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що результатом навчання є набута інноваційна, автономна та цілісна професійна доброчесність, розвиток нових ідей у контексті дослідження та науки. 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8568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u="sng" dirty="0" err="1">
                <a:solidFill>
                  <a:schemeClr val="tx2">
                    <a:lumMod val="75000"/>
                  </a:schemeClr>
                </a:solidFill>
              </a:rPr>
              <a:t>Д</a:t>
            </a:r>
            <a:r>
              <a:rPr lang="ru-RU" sz="2800" b="1" u="sng" dirty="0" err="1" smtClean="0">
                <a:solidFill>
                  <a:schemeClr val="tx2">
                    <a:lumMod val="75000"/>
                  </a:schemeClr>
                </a:solidFill>
              </a:rPr>
              <a:t>ослідницька</a:t>
            </a: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u="sng" dirty="0" err="1" smtClean="0">
                <a:solidFill>
                  <a:schemeClr val="tx2">
                    <a:lumMod val="75000"/>
                  </a:schemeClr>
                </a:solidFill>
              </a:rPr>
              <a:t>компетентність</a:t>
            </a: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це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особистісна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якість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виражається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готовності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та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здатності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самостійно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освоювати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та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отримувати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системи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нових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знань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результаті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переносу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 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смислового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контексту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діяльності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 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функціонального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до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перетворювального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основі вже наявних знань, умінь, навичок та способів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діяльності (Н. </a:t>
            </a:r>
            <a:r>
              <a:rPr lang="uk-UA" b="1" dirty="0" err="1" smtClean="0">
                <a:solidFill>
                  <a:schemeClr val="tx2">
                    <a:lumMod val="75000"/>
                  </a:schemeClr>
                </a:solidFill>
              </a:rPr>
              <a:t>Едвардс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, С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Осипова);</a:t>
            </a:r>
          </a:p>
          <a:p>
            <a:pPr marL="0" indent="0" algn="just">
              <a:buNone/>
            </a:pP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– результат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пізнавальної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діяльності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людини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певній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галузі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науки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методи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, методики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дослідження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якими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вона повинна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володіти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щоб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займатися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дослідницькою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 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діяльністю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А.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Хуторський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).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47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u="sng" dirty="0">
                <a:solidFill>
                  <a:schemeClr val="tx2">
                    <a:lumMod val="75000"/>
                  </a:schemeClr>
                </a:solidFill>
              </a:rPr>
              <a:t>Ф</a:t>
            </a:r>
            <a:r>
              <a:rPr lang="uk-UA" sz="2800" b="1" u="sng" dirty="0" smtClean="0">
                <a:solidFill>
                  <a:schemeClr val="tx2">
                    <a:lumMod val="75000"/>
                  </a:schemeClr>
                </a:solidFill>
              </a:rPr>
              <a:t>ормування </a:t>
            </a:r>
            <a:r>
              <a:rPr lang="uk-UA" sz="2800" b="1" u="sng" dirty="0">
                <a:solidFill>
                  <a:schemeClr val="tx2">
                    <a:lumMod val="75000"/>
                  </a:schemeClr>
                </a:solidFill>
              </a:rPr>
              <a:t>дослідницької компетентності </a:t>
            </a:r>
            <a:r>
              <a:rPr lang="uk-UA" sz="2800" b="1" u="sng" dirty="0" smtClean="0">
                <a:solidFill>
                  <a:schemeClr val="tx2">
                    <a:lumMod val="75000"/>
                  </a:schemeClr>
                </a:solidFill>
              </a:rPr>
              <a:t>докторантів:</a:t>
            </a:r>
          </a:p>
          <a:p>
            <a:pPr marL="0" indent="0" algn="ctr">
              <a:buNone/>
            </a:pPr>
            <a:endParaRPr lang="uk-UA" sz="28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- знання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та дослідницькі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навички (інформаційна грамотність; розвиток критичного читання, критичного мислення; здатність аналізувати,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синтезувати, узагальнювати,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порівнювати);</a:t>
            </a: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- знання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про методи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дослідження (вибір інструментарію дослідження).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8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u="sng" dirty="0" smtClean="0">
                <a:solidFill>
                  <a:schemeClr val="tx2">
                    <a:lumMod val="75000"/>
                  </a:schemeClr>
                </a:solidFill>
              </a:rPr>
              <a:t>Зміст дослідницької компетентності:</a:t>
            </a: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uk-UA" sz="2800" b="1" i="1" u="sng" dirty="0" smtClean="0">
                <a:solidFill>
                  <a:schemeClr val="tx2">
                    <a:lumMod val="75000"/>
                  </a:schemeClr>
                </a:solidFill>
              </a:rPr>
              <a:t>когнітивний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сукупність теоретичних та методологічних знань докторантів, знання сутності та технології основних методів дослідження, здатність бачити проблеми, спостережливість та незалежність суджень, високий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інтелект);</a:t>
            </a:r>
          </a:p>
          <a:p>
            <a:pPr marL="0" indent="0" algn="just">
              <a:buNone/>
            </a:pP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uk-UA" sz="2800" b="1" i="1" u="sng" dirty="0" smtClean="0">
                <a:solidFill>
                  <a:schemeClr val="tx2">
                    <a:lumMod val="75000"/>
                  </a:schemeClr>
                </a:solidFill>
              </a:rPr>
              <a:t>мотиваційно-цільовий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розуміння цих знань для себе як особистості та для професійної діяльності та усвідомлення важливості дослідницької позиції у професійній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діяльності);</a:t>
            </a:r>
          </a:p>
        </p:txBody>
      </p:sp>
    </p:spTree>
    <p:extLst>
      <p:ext uri="{BB962C8B-B14F-4D97-AF65-F5344CB8AC3E}">
        <p14:creationId xmlns:p14="http://schemas.microsoft.com/office/powerpoint/2010/main" val="220050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uk-UA" sz="3200" b="1" i="1" u="sng" dirty="0" err="1" smtClean="0">
                <a:solidFill>
                  <a:schemeClr val="tx2">
                    <a:lumMod val="75000"/>
                  </a:schemeClr>
                </a:solidFill>
              </a:rPr>
              <a:t>діяльнісно-оцінювальний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здатність </a:t>
            </a:r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використовувати ці знання для вирішення практичних завдань, 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здатність </a:t>
            </a:r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виконувати дослідницькі дії для вирішення професійних дослідницьких 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завдань);</a:t>
            </a:r>
          </a:p>
          <a:p>
            <a:pPr algn="just">
              <a:buFontTx/>
              <a:buChar char="-"/>
            </a:pPr>
            <a:r>
              <a:rPr lang="uk-UA" sz="3200" b="1" i="1" u="sng" dirty="0" smtClean="0">
                <a:solidFill>
                  <a:schemeClr val="tx2">
                    <a:lumMod val="75000"/>
                  </a:schemeClr>
                </a:solidFill>
              </a:rPr>
              <a:t>комунікативний</a:t>
            </a:r>
            <a:r>
              <a:rPr lang="uk-UA" sz="32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(готовність допомогти</a:t>
            </a:r>
            <a:r>
              <a:rPr lang="uk-UA" sz="3200" b="1" dirty="0">
                <a:solidFill>
                  <a:schemeClr val="tx2">
                    <a:lumMod val="75000"/>
                  </a:schemeClr>
                </a:solidFill>
              </a:rPr>
              <a:t>, здатність працювати в команді, здатність координувати дії та </a:t>
            </a:r>
            <a:r>
              <a:rPr lang="uk-UA" sz="3200" b="1" dirty="0" smtClean="0">
                <a:solidFill>
                  <a:schemeClr val="tx2">
                    <a:lumMod val="75000"/>
                  </a:schemeClr>
                </a:solidFill>
              </a:rPr>
              <a:t>співпрацювати).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29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uk-UA" sz="3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uk-UA" sz="3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uk-UA" sz="30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000" b="1" dirty="0" smtClean="0">
                <a:solidFill>
                  <a:schemeClr val="tx2">
                    <a:lumMod val="75000"/>
                  </a:schemeClr>
                </a:solidFill>
              </a:rPr>
              <a:t>ВИСНОВКИ</a:t>
            </a:r>
          </a:p>
          <a:p>
            <a:pPr algn="just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підготовка 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докторантів значно відрізняється від першого та другого циклів вищої освіти, оскільки її передумова полягає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отриманні нових знань шляхом оригінальних наукових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досліджень; </a:t>
            </a:r>
          </a:p>
          <a:p>
            <a:pPr algn="just"/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дослідницька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компетентність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являє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собою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якісну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характеристику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особистості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майбутнього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докторанта;</a:t>
            </a:r>
          </a:p>
          <a:p>
            <a:pPr algn="just"/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підготовка 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майбутніх докторантів  проходить період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трансформацій;</a:t>
            </a:r>
          </a:p>
          <a:p>
            <a:pPr algn="just"/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о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новлення докторських програм передбачає формування дослідницької компетентності 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з метою проведення якісного </a:t>
            </a:r>
            <a:r>
              <a:rPr lang="uk-UA" b="1" smtClean="0">
                <a:solidFill>
                  <a:schemeClr val="tx2">
                    <a:lumMod val="75000"/>
                  </a:schemeClr>
                </a:solidFill>
              </a:rPr>
              <a:t>власного наукового  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</a:rPr>
              <a:t>дослідження.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14345"/>
            <a:ext cx="1584177" cy="92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This image for Image Layouts addo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14345"/>
            <a:ext cx="1224136" cy="100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Педагогік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0721"/>
            <a:ext cx="1872208" cy="1008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206</TotalTime>
  <Words>212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IІ Міжнародна  науково-практична конференція  «Освіта для ХХІ століття:  виклики, проблеми, перспективи» канд. пед. наук, доцент Чернякова Ж.Ю.   ФОРМУВАННЯ ДОСЛІДНИЦЬКОЇ КОМПЕТЕНТНОСТІ МАЙБУТНІХ ДОКТОРІВ У ПРОЦЕСІ ВИКЛАДАННЯ КУРСУ «АКАДЕМІЧНЕ ПИСЬМО»:   FORMATION OF DOCTORAL STUDENTS’ RESEARCH COMPETENCE IN THE COURSE OF «ACADEMIC WRITING»: JEAN MONNET MODULE PROJECT</dc:title>
  <dc:creator>User</dc:creator>
  <cp:lastModifiedBy>User</cp:lastModifiedBy>
  <cp:revision>20</cp:revision>
  <dcterms:created xsi:type="dcterms:W3CDTF">2020-12-10T09:27:03Z</dcterms:created>
  <dcterms:modified xsi:type="dcterms:W3CDTF">2020-12-12T15:19:54Z</dcterms:modified>
</cp:coreProperties>
</file>