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6" r:id="rId4"/>
    <p:sldId id="268" r:id="rId5"/>
    <p:sldId id="269" r:id="rId6"/>
    <p:sldId id="270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7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F3-47EE-BF53-5F966101CE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29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09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59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3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42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14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34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01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8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391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623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5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924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048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14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04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" name="Group 134">
            <a:extLst>
              <a:ext uri="{FF2B5EF4-FFF2-40B4-BE49-F238E27FC236}">
                <a16:creationId xmlns:a16="http://schemas.microsoft.com/office/drawing/2014/main" xmlns="" id="{6BD642B1-E8A0-4B5B-8E4A-D8EF15A08E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2700" y="0"/>
            <a:ext cx="9173369" cy="6856214"/>
            <a:chOff x="-16934" y="0"/>
            <a:chExt cx="12231160" cy="6856214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xmlns="" id="{241D71B9-BFD9-40DE-BC3B-E64BA28953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D2504B9E-D812-4C78-9981-5F48C1288A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xmlns="" id="{2F886AB1-61BE-4427-BED7-571CF1EF1C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xmlns="" id="{E912E8F6-1094-49C1-B7CD-CC46B33D6F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029" name="Straight Connector 140">
            <a:extLst>
              <a:ext uri="{FF2B5EF4-FFF2-40B4-BE49-F238E27FC236}">
                <a16:creationId xmlns:a16="http://schemas.microsoft.com/office/drawing/2014/main" xmlns="" id="{1870FE29-3AF7-4226-8303-7C1B0B8E1F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019299" y="3522131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030" name="Rectangle 142">
            <a:extLst>
              <a:ext uri="{FF2B5EF4-FFF2-40B4-BE49-F238E27FC236}">
                <a16:creationId xmlns:a16="http://schemas.microsoft.com/office/drawing/2014/main" xmlns="" id="{AAE3107B-714A-461C-AC2A-394A70CFC7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1" name="Group 144">
            <a:extLst>
              <a:ext uri="{FF2B5EF4-FFF2-40B4-BE49-F238E27FC236}">
                <a16:creationId xmlns:a16="http://schemas.microsoft.com/office/drawing/2014/main" xmlns="" id="{AB3F6FE8-AF7E-4703-AB78-FD9AFD2AC2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xmlns="" id="{B6E95CD8-B3B8-425C-8484-D08634E4BE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xmlns="" id="{5395F701-DCB7-480C-817B-538CD262B7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xmlns="" id="{C7BFDE70-806B-4B63-9B0E-CC97A2E355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xmlns="" id="{B4FC4EAC-1FD8-4625-8AFF-04A0436131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913" y="1041401"/>
            <a:ext cx="3383748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РОЗВИТОК ІНЖЕНЕРНОЇ СКЛАДОВОЇ STEM-ОСВІТИ: СУЧАСНІ ТЕНДЕНЦІЇ</a:t>
            </a:r>
            <a:b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Віталій Бойченко </a:t>
            </a:r>
            <a:b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1800" b="1" kern="1200" cap="none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rPr>
              <a:t>аспірант кафедри педагогіки</a:t>
            </a:r>
          </a:p>
        </p:txBody>
      </p:sp>
      <p:cxnSp>
        <p:nvCxnSpPr>
          <p:cNvPr id="1032" name="Straight Connector 150">
            <a:extLst>
              <a:ext uri="{FF2B5EF4-FFF2-40B4-BE49-F238E27FC236}">
                <a16:creationId xmlns:a16="http://schemas.microsoft.com/office/drawing/2014/main" xmlns="" id="{A36D75B7-CF09-4927-A857-F377500265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4477" y="3509772"/>
            <a:ext cx="2674620" cy="123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3" name="Rectangle 152">
            <a:extLst>
              <a:ext uri="{FF2B5EF4-FFF2-40B4-BE49-F238E27FC236}">
                <a16:creationId xmlns:a16="http://schemas.microsoft.com/office/drawing/2014/main" xmlns="" id="{0E0A986F-4D9A-4E32-8DBD-A2B117A24F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09327" y="1092200"/>
            <a:ext cx="3752517" cy="470509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0837" y="1253744"/>
            <a:ext cx="2033861" cy="213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4233" y="3522131"/>
            <a:ext cx="3478488" cy="114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13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DFB5D1BB-0703-437B-BD1E-1D07F8A273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3886586B-3F0F-4593-B272-AE75AD0F09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020DEB59-BF94-41B5-8F16-8B10442EE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xmlns="" id="{9A3BEF6F-FC03-43B1-8D1B-8DA3A360DB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0F49BA32-A501-4C79-9A72-92587AB9EE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883F92AF-2403-4558-B1D7-72130A1E4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572F6A24-139E-4EB5-86D2-431F42EF85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3963AE85-BE5D-4975-BACF-DDDCC9C2AC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xmlns="" id="{1E7751F0-16BF-4A9D-B778-5D46B92B44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1D755924-121A-47AA-8613-995D4108BC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xmlns="" id="{B4D2AFDA-19BE-4455-830E-1541E5D7BA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xmlns="" id="{0FB15EBF-E414-4E00-87E7-700A78A60F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242918F-71CA-41C2-955C-0179634C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809" y="982132"/>
            <a:ext cx="3601638" cy="13038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1" dirty="0" err="1"/>
              <a:t>Зростання</a:t>
            </a:r>
            <a:r>
              <a:rPr lang="en-US" sz="3100" b="1" dirty="0"/>
              <a:t> </a:t>
            </a:r>
            <a:r>
              <a:rPr lang="en-US" sz="3100" b="1" dirty="0" err="1"/>
              <a:t>інтересу</a:t>
            </a:r>
            <a:r>
              <a:rPr lang="en-US" sz="3100" b="1" dirty="0"/>
              <a:t> </a:t>
            </a:r>
            <a:r>
              <a:rPr lang="en-US" sz="3100" b="1" dirty="0" err="1"/>
              <a:t>до</a:t>
            </a:r>
            <a:r>
              <a:rPr lang="en-US" sz="3100" b="1" dirty="0"/>
              <a:t> </a:t>
            </a:r>
            <a:r>
              <a:rPr lang="en-US" sz="3100" b="1" dirty="0" err="1"/>
              <a:t>інженерних</a:t>
            </a:r>
            <a:r>
              <a:rPr lang="en-US" sz="3100" b="1" dirty="0"/>
              <a:t> </a:t>
            </a:r>
            <a:r>
              <a:rPr lang="en-US" sz="3100" b="1" dirty="0" err="1"/>
              <a:t>наук</a:t>
            </a:r>
            <a:endParaRPr lang="en-US" sz="3100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C9DA5B05-DD14-4860-AC45-02A8D2EE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9482" y="1092200"/>
            <a:ext cx="338775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36BE37AC-AD36-4C42-9B8C-C5500F4E7C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570809" y="2400639"/>
            <a:ext cx="3601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2B93653-733B-4CF4-A747-EF126A18AA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809" y="2556932"/>
            <a:ext cx="3601638" cy="331893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 err="1"/>
              <a:t>включення</a:t>
            </a:r>
            <a:r>
              <a:rPr lang="en-US" dirty="0"/>
              <a:t> </a:t>
            </a:r>
            <a:r>
              <a:rPr lang="en-US" dirty="0" err="1"/>
              <a:t>інженерних</a:t>
            </a:r>
            <a:r>
              <a:rPr lang="en-US" dirty="0"/>
              <a:t> </a:t>
            </a:r>
            <a:r>
              <a:rPr lang="en-US" dirty="0" err="1"/>
              <a:t>наук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курикулуму</a:t>
            </a:r>
            <a:r>
              <a:rPr lang="en-US" dirty="0"/>
              <a:t>;</a:t>
            </a:r>
          </a:p>
          <a:p>
            <a:r>
              <a:rPr lang="en-US" dirty="0" err="1"/>
              <a:t>розроблення</a:t>
            </a:r>
            <a:r>
              <a:rPr lang="en-US" dirty="0"/>
              <a:t> </a:t>
            </a:r>
            <a:r>
              <a:rPr lang="en-US" dirty="0" err="1"/>
              <a:t>програм</a:t>
            </a:r>
            <a:r>
              <a:rPr lang="en-US" dirty="0"/>
              <a:t> у </a:t>
            </a:r>
            <a:r>
              <a:rPr lang="en-US" dirty="0" err="1"/>
              <a:t>сфері</a:t>
            </a:r>
            <a:r>
              <a:rPr lang="en-US" dirty="0"/>
              <a:t> </a:t>
            </a:r>
            <a:r>
              <a:rPr lang="en-US" dirty="0" err="1"/>
              <a:t>позашкільної</a:t>
            </a:r>
            <a:r>
              <a:rPr lang="en-US" dirty="0"/>
              <a:t> </a:t>
            </a:r>
            <a:r>
              <a:rPr lang="en-US" dirty="0" err="1"/>
              <a:t>освіти</a:t>
            </a:r>
            <a:r>
              <a:rPr lang="en-US" dirty="0"/>
              <a:t>;</a:t>
            </a:r>
          </a:p>
          <a:p>
            <a:r>
              <a:rPr lang="en-US" dirty="0" err="1"/>
              <a:t>упровадження</a:t>
            </a:r>
            <a:r>
              <a:rPr lang="en-US" dirty="0"/>
              <a:t> </a:t>
            </a:r>
            <a:r>
              <a:rPr lang="en-US" dirty="0" err="1"/>
              <a:t>іспиту</a:t>
            </a:r>
            <a:r>
              <a:rPr lang="en-US" dirty="0"/>
              <a:t> з </a:t>
            </a:r>
            <a:r>
              <a:rPr lang="en-US" dirty="0" err="1"/>
              <a:t>інженерії</a:t>
            </a:r>
            <a:r>
              <a:rPr lang="en-US" dirty="0"/>
              <a:t> </a:t>
            </a:r>
            <a:r>
              <a:rPr lang="en-US" dirty="0" err="1"/>
              <a:t>та</a:t>
            </a:r>
            <a:r>
              <a:rPr lang="en-US" dirty="0"/>
              <a:t> </a:t>
            </a:r>
            <a:r>
              <a:rPr lang="en-US" dirty="0" err="1"/>
              <a:t>технологій</a:t>
            </a:r>
            <a:r>
              <a:rPr lang="en-US" dirty="0"/>
              <a:t>;</a:t>
            </a:r>
            <a:endParaRPr lang="uk-UA" dirty="0"/>
          </a:p>
          <a:p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федеральних</a:t>
            </a:r>
            <a:r>
              <a:rPr lang="ru-RU" dirty="0"/>
              <a:t> </a:t>
            </a:r>
            <a:r>
              <a:rPr lang="ru-RU" dirty="0" err="1"/>
              <a:t>інвестицій</a:t>
            </a:r>
            <a:endParaRPr lang="en-US" dirty="0"/>
          </a:p>
          <a:p>
            <a:endParaRPr lang="en-US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3390987E-41A2-43FD-AF32-782F6D7B74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3F7C9AA-D6EF-4D8F-8FEC-68249277D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00" y="1988840"/>
            <a:ext cx="2908044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9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F02F8E8-0B0E-48B2-BA90-E64A12AE0C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10 % </a:t>
            </a:r>
            <a:r>
              <a:rPr lang="ru-RU" sz="3200" dirty="0" err="1"/>
              <a:t>школярів</a:t>
            </a:r>
            <a:r>
              <a:rPr lang="ru-RU" sz="3200" dirty="0"/>
              <a:t> </a:t>
            </a:r>
            <a:r>
              <a:rPr lang="ru-RU" sz="3200" dirty="0" err="1"/>
              <a:t>обирають</a:t>
            </a:r>
            <a:r>
              <a:rPr lang="ru-RU" sz="3200" dirty="0"/>
              <a:t> для </a:t>
            </a:r>
            <a:r>
              <a:rPr lang="ru-RU" sz="3200" dirty="0" err="1"/>
              <a:t>вивчення</a:t>
            </a:r>
            <a:r>
              <a:rPr lang="ru-RU" sz="3200" dirty="0"/>
              <a:t> </a:t>
            </a:r>
            <a:r>
              <a:rPr lang="ru-RU" sz="3200" dirty="0" err="1"/>
              <a:t>інженерні</a:t>
            </a:r>
            <a:r>
              <a:rPr lang="ru-RU" sz="3200" dirty="0"/>
              <a:t> науки</a:t>
            </a:r>
            <a:endParaRPr lang="x-none" sz="3200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117E687A-EBF8-4DD9-B7DB-6E83F70C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Кількість школярів, які вивчають інженерні науки </a:t>
            </a:r>
            <a:endParaRPr lang="x-none" b="1" dirty="0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xmlns="" id="{0004F65A-8924-4B2E-8FAC-E9C452C125F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0945708"/>
              </p:ext>
            </p:extLst>
          </p:nvPr>
        </p:nvGraphicFramePr>
        <p:xfrm>
          <a:off x="4645025" y="2487613"/>
          <a:ext cx="3336925" cy="3446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56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DFB5D1BB-0703-437B-BD1E-1D07F8A273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xmlns="" id="{3886586B-3F0F-4593-B272-AE75AD0F09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xmlns="" id="{020DEB59-BF94-41B5-8F16-8B10442EE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xmlns="" id="{9A3BEF6F-FC03-43B1-8D1B-8DA3A360DB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xmlns="" id="{0F49BA32-A501-4C79-9A72-92587AB9EE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xmlns="" id="{883F92AF-2403-4558-B1D7-72130A1E4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572F6A24-139E-4EB5-86D2-431F42EF85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963AE85-BE5D-4975-BACF-DDDCC9C2AC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xmlns="" id="{1E7751F0-16BF-4A9D-B778-5D46B92B44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1D755924-121A-47AA-8613-995D4108BC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xmlns="" id="{B4D2AFDA-19BE-4455-830E-1541E5D7BA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xmlns="" id="{0FB15EBF-E414-4E00-87E7-700A78A60F6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2B0261-1831-4D4F-B277-28E52E1B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809" y="982132"/>
            <a:ext cx="3601638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/>
              <a:t>Інженерія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C9DA5B05-DD14-4860-AC45-02A8D2EE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9482" y="1092200"/>
            <a:ext cx="338775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203B7F38-02EB-4C94-9C8C-E5EF0E0479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30011" r="19691" b="-2"/>
          <a:stretch/>
        </p:blipFill>
        <p:spPr>
          <a:xfrm>
            <a:off x="1059512" y="1410208"/>
            <a:ext cx="2907601" cy="3858780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xmlns="" id="{36BE37AC-AD36-4C42-9B8C-C5500F4E7C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570809" y="2400639"/>
            <a:ext cx="3601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BCE0EA-D930-4D94-A5DD-EB3AB384F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809" y="2556932"/>
            <a:ext cx="3601638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/>
              <a:t>це конструювання та оптимізація матеріалів і технологій для задоволення потреб, визначених критеріями відповідно до заданих обмежень. Інженери використовують систематичні процеси, математичні інструменти та наукові знання для розробки, моделювання, аналізу й удосконалення рішень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1336889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32">
            <a:extLst>
              <a:ext uri="{FF2B5EF4-FFF2-40B4-BE49-F238E27FC236}">
                <a16:creationId xmlns:a16="http://schemas.microsoft.com/office/drawing/2014/main" xmlns="" id="{DFB5D1BB-0703-437B-BD1E-1D07F8A273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xmlns="" id="{3886586B-3F0F-4593-B272-AE75AD0F09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020DEB59-BF94-41B5-8F16-8B10442EE0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xmlns="" id="{9A3BEF6F-FC03-43B1-8D1B-8DA3A360DB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xmlns="" id="{0F49BA32-A501-4C79-9A72-92587AB9EE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54" name="Straight Connector 38">
            <a:extLst>
              <a:ext uri="{FF2B5EF4-FFF2-40B4-BE49-F238E27FC236}">
                <a16:creationId xmlns:a16="http://schemas.microsoft.com/office/drawing/2014/main" xmlns="" id="{883F92AF-2403-4558-B1D7-72130A1E4B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55" name="Rectangle 40">
            <a:extLst>
              <a:ext uri="{FF2B5EF4-FFF2-40B4-BE49-F238E27FC236}">
                <a16:creationId xmlns:a16="http://schemas.microsoft.com/office/drawing/2014/main" xmlns="" id="{22AC0F86-9A78-4E84-A4B4-ADB8B2629A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42">
            <a:extLst>
              <a:ext uri="{FF2B5EF4-FFF2-40B4-BE49-F238E27FC236}">
                <a16:creationId xmlns:a16="http://schemas.microsoft.com/office/drawing/2014/main" xmlns="" id="{4AF78B9E-8BE2-4706-9377-A05FA25ABA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32CDFDE2-4DB3-4623-BA21-187D1B710F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ED74B2AA-1443-4E9B-8462-F7F5B852590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xmlns="" id="{9BB652B6-7300-49EC-9422-EF5342492A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xmlns="" id="{D0909587-01DE-424D-A15F-DAA28CF2CD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0FB427C-1117-45CD-A253-154D877B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868" y="982132"/>
            <a:ext cx="2520579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 err="1"/>
              <a:t>Процес</a:t>
            </a:r>
            <a:r>
              <a:rPr lang="en-US" sz="2800" b="1" dirty="0"/>
              <a:t> </a:t>
            </a:r>
            <a:r>
              <a:rPr lang="en-US" sz="2800" b="1" dirty="0" err="1"/>
              <a:t>інженерного</a:t>
            </a:r>
            <a:r>
              <a:rPr lang="en-US" sz="2800" b="1" dirty="0"/>
              <a:t> </a:t>
            </a:r>
            <a:r>
              <a:rPr lang="en-US" sz="2800" b="1" dirty="0" err="1"/>
              <a:t>проєктування</a:t>
            </a:r>
            <a:endParaRPr lang="en-US" sz="2800" b="1" dirty="0"/>
          </a:p>
        </p:txBody>
      </p:sp>
      <p:sp>
        <p:nvSpPr>
          <p:cNvPr id="57" name="Rectangle 48">
            <a:extLst>
              <a:ext uri="{FF2B5EF4-FFF2-40B4-BE49-F238E27FC236}">
                <a16:creationId xmlns:a16="http://schemas.microsoft.com/office/drawing/2014/main" xmlns="" id="{69A54E25-1C05-48E5-A5CC-3778C1D363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9482" y="1092200"/>
            <a:ext cx="4457015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D501908B-5F3E-4FF5-9D80-8BBAB8566F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t="3752"/>
          <a:stretch/>
        </p:blipFill>
        <p:spPr>
          <a:xfrm>
            <a:off x="1059512" y="1410208"/>
            <a:ext cx="3959083" cy="3858780"/>
          </a:xfrm>
          <a:prstGeom prst="rect">
            <a:avLst/>
          </a:prstGeom>
        </p:spPr>
      </p:pic>
      <p:cxnSp>
        <p:nvCxnSpPr>
          <p:cNvPr id="58" name="Straight Connector 50">
            <a:extLst>
              <a:ext uri="{FF2B5EF4-FFF2-40B4-BE49-F238E27FC236}">
                <a16:creationId xmlns:a16="http://schemas.microsoft.com/office/drawing/2014/main" xmlns="" id="{0E5D0023-B23E-4823-8D72-B07FFF8CAE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640066" y="2400639"/>
            <a:ext cx="253238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3B1F934-E164-4BAE-A08B-C56972414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51868" y="2556932"/>
            <a:ext cx="2520578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виявлення</a:t>
            </a:r>
            <a:r>
              <a:rPr lang="en-US" dirty="0"/>
              <a:t> </a:t>
            </a:r>
            <a:r>
              <a:rPr lang="en-US" dirty="0" err="1"/>
              <a:t>проблем</a:t>
            </a:r>
            <a:r>
              <a:rPr lang="en-US" dirty="0"/>
              <a:t>, </a:t>
            </a:r>
          </a:p>
          <a:p>
            <a:r>
              <a:rPr lang="en-US" dirty="0" err="1"/>
              <a:t>оцінка</a:t>
            </a:r>
            <a:r>
              <a:rPr lang="en-US" dirty="0"/>
              <a:t> </a:t>
            </a:r>
            <a:r>
              <a:rPr lang="en-US" dirty="0" err="1"/>
              <a:t>варіантів</a:t>
            </a:r>
            <a:r>
              <a:rPr lang="en-US" dirty="0"/>
              <a:t> </a:t>
            </a:r>
          </a:p>
          <a:p>
            <a:r>
              <a:rPr lang="en-US" dirty="0" err="1"/>
              <a:t>оптимізація</a:t>
            </a:r>
            <a:r>
              <a:rPr lang="en-US" dirty="0"/>
              <a:t> </a:t>
            </a:r>
            <a:r>
              <a:rPr lang="en-US" dirty="0" err="1"/>
              <a:t>рішень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20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3F6D81C7-B083-478E-82FE-089A8CB72E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1802" y="0"/>
            <a:ext cx="9172471" cy="6856214"/>
            <a:chOff x="-15736" y="0"/>
            <a:chExt cx="12229962" cy="6856214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xmlns="" id="{8398EDA2-4889-433D-AC01-5214D79764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0099D46A-AF52-46FD-938B-D31189460A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xmlns="" id="{C933E919-C473-4F0E-9DBC-CC65FC9E926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xmlns="" id="{FBBF3BDD-5C99-4FDC-BBCB-E711359D93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F06B54F2-CD11-4359-A7D6-DA7C76C091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399EF2-FAE4-4E3F-9BD2-AFB7BF0CD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>
                <a:solidFill>
                  <a:srgbClr val="262626"/>
                </a:solidFill>
              </a:rPr>
              <a:t>Критичні навички ХХІ ст.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00524DAF-9F4B-416B-BF9D-D8A275B86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551" y="2556932"/>
            <a:ext cx="4692650" cy="331893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робота в команді,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вирішення проблем,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збір та аналіз даних,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передача складних ідей,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комп’ютерне моделювання, 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здатність до компромісів та оптимізації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xmlns="" id="{CEF9276C-06FB-4D31-8065-8E47833275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063769" y="2762187"/>
            <a:ext cx="2054796" cy="273062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612539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9CB328EE-9BC1-4C76-A178-4E863F70A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D7BFB8-1AD8-4566-AB7C-5687A380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 algn="ctr">
              <a:buNone/>
            </a:pPr>
            <a:r>
              <a:rPr lang="uk-UA" sz="4400" b="1" dirty="0"/>
              <a:t>Дякую за увагу!</a:t>
            </a:r>
            <a:endParaRPr lang="x-none" sz="4400" b="1" dirty="0"/>
          </a:p>
        </p:txBody>
      </p:sp>
    </p:spTree>
    <p:extLst>
      <p:ext uri="{BB962C8B-B14F-4D97-AF65-F5344CB8AC3E}">
        <p14:creationId xmlns:p14="http://schemas.microsoft.com/office/powerpoint/2010/main" val="1283929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125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Натуральные материалы</vt:lpstr>
      <vt:lpstr> РОЗВИТОК ІНЖЕНЕРНОЇ СКЛАДОВОЇ STEM-ОСВІТИ: СУЧАСНІ ТЕНДЕНЦІЇ Віталій Бойченко  аспірант кафедри педагогіки</vt:lpstr>
      <vt:lpstr>Зростання інтересу до інженерних наук</vt:lpstr>
      <vt:lpstr>Кількість школярів, які вивчають інженерні науки </vt:lpstr>
      <vt:lpstr>Інженерія</vt:lpstr>
      <vt:lpstr>Процес інженерного проєктування</vt:lpstr>
      <vt:lpstr>Критичні навички ХХІ ст.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ІНЖЕНЕРНОЇ СКЛАДОВОЇ STEM-ОСВІТИ: СУЧАСНІ ТЕНДЕНЦІЇ Віталій Бойченко  аспірант кафедри педагогіки</dc:title>
  <dc:creator>Марина Бойченко</dc:creator>
  <cp:lastModifiedBy>User</cp:lastModifiedBy>
  <cp:revision>3</cp:revision>
  <dcterms:created xsi:type="dcterms:W3CDTF">2020-11-12T20:35:57Z</dcterms:created>
  <dcterms:modified xsi:type="dcterms:W3CDTF">2020-12-12T15:19:23Z</dcterms:modified>
</cp:coreProperties>
</file>