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2"/>
  </p:notesMasterIdLst>
  <p:sldIdLst>
    <p:sldId id="256" r:id="rId2"/>
    <p:sldId id="258" r:id="rId3"/>
    <p:sldId id="292" r:id="rId4"/>
    <p:sldId id="260" r:id="rId5"/>
    <p:sldId id="277" r:id="rId6"/>
    <p:sldId id="261" r:id="rId7"/>
    <p:sldId id="262" r:id="rId8"/>
    <p:sldId id="289" r:id="rId9"/>
    <p:sldId id="290" r:id="rId10"/>
    <p:sldId id="293"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5" d="100"/>
          <a:sy n="75" d="100"/>
        </p:scale>
        <p:origin x="-1512" y="-2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494EBE-02C6-40DE-B076-2DA3A2FCBA0E}" type="datetimeFigureOut">
              <a:rPr lang="ru-RU" smtClean="0"/>
              <a:pPr/>
              <a:t>12.12.2020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6F3D8-FD43-4D9D-898B-51139A2D9FEE}" type="slidenum">
              <a:rPr lang="ru-RU" smtClean="0"/>
              <a:pPr/>
              <a:t>‹#›</a:t>
            </a:fld>
            <a:endParaRPr lang="ru-RU"/>
          </a:p>
        </p:txBody>
      </p:sp>
    </p:spTree>
    <p:extLst>
      <p:ext uri="{BB962C8B-B14F-4D97-AF65-F5344CB8AC3E}">
        <p14:creationId xmlns:p14="http://schemas.microsoft.com/office/powerpoint/2010/main" val="134140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DB2F943-F023-44C9-975E-665CB9A1BB8C}" type="datetimeFigureOut">
              <a:rPr lang="ru-RU" smtClean="0"/>
              <a:pPr/>
              <a:t>12.12.2020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9C260D7-EE4E-45A5-887E-42981FB65EED}"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0"/>
            <a:ext cx="7920880" cy="6309320"/>
          </a:xfrm>
        </p:spPr>
        <p:txBody>
          <a:bodyPr>
            <a:normAutofit fontScale="92500" lnSpcReduction="20000"/>
          </a:bodyPr>
          <a:lstStyle/>
          <a:p>
            <a:pPr algn="ctr"/>
            <a:endParaRPr lang="ru-RU" sz="2400" dirty="0">
              <a:solidFill>
                <a:schemeClr val="tx1"/>
              </a:solidFill>
              <a:latin typeface="Times New Roman" pitchFamily="18" charset="0"/>
              <a:cs typeface="Times New Roman" pitchFamily="18" charset="0"/>
            </a:endParaRPr>
          </a:p>
          <a:p>
            <a:pPr algn="ctr"/>
            <a:r>
              <a:rPr lang="ru-RU" sz="2400" dirty="0" smtClean="0">
                <a:solidFill>
                  <a:schemeClr val="tx1"/>
                </a:solidFill>
                <a:latin typeface="Times New Roman" pitchFamily="18" charset="0"/>
                <a:cs typeface="Times New Roman" pitchFamily="18" charset="0"/>
              </a:rPr>
              <a:t>       </a:t>
            </a:r>
          </a:p>
          <a:p>
            <a:pPr algn="ctr"/>
            <a:r>
              <a:rPr lang="uk-UA" sz="2400" dirty="0" smtClean="0">
                <a:solidFill>
                  <a:schemeClr val="tx1"/>
                </a:solidFill>
                <a:latin typeface="Times New Roman" pitchFamily="18" charset="0"/>
                <a:cs typeface="Times New Roman" pitchFamily="18" charset="0"/>
              </a:rPr>
              <a:t>Методологічний семінар кафедри педагогіки,</a:t>
            </a:r>
          </a:p>
          <a:p>
            <a:pPr algn="ctr"/>
            <a:r>
              <a:rPr lang="uk-UA" sz="2400" dirty="0" smtClean="0">
                <a:solidFill>
                  <a:schemeClr val="tx1"/>
                </a:solidFill>
                <a:latin typeface="Times New Roman" pitchFamily="18" charset="0"/>
                <a:cs typeface="Times New Roman" pitchFamily="18" charset="0"/>
              </a:rPr>
              <a:t> присвячений 96-й річниці</a:t>
            </a:r>
          </a:p>
          <a:p>
            <a:pPr algn="ctr"/>
            <a:r>
              <a:rPr lang="uk-UA" sz="2400" dirty="0" smtClean="0">
                <a:solidFill>
                  <a:schemeClr val="tx1"/>
                </a:solidFill>
                <a:latin typeface="Times New Roman" pitchFamily="18" charset="0"/>
                <a:cs typeface="Times New Roman" pitchFamily="18" charset="0"/>
              </a:rPr>
              <a:t>Сумського державного педагогічного університету</a:t>
            </a:r>
          </a:p>
          <a:p>
            <a:pPr algn="ctr"/>
            <a:r>
              <a:rPr lang="uk-UA" sz="2400" dirty="0" smtClean="0">
                <a:solidFill>
                  <a:schemeClr val="tx1"/>
                </a:solidFill>
                <a:latin typeface="Times New Roman" pitchFamily="18" charset="0"/>
                <a:cs typeface="Times New Roman" pitchFamily="18" charset="0"/>
              </a:rPr>
              <a:t>імені А.С. Макаренка </a:t>
            </a:r>
            <a:r>
              <a:rPr lang="uk-UA" sz="2200" dirty="0" smtClean="0">
                <a:solidFill>
                  <a:schemeClr val="tx1"/>
                </a:solidFill>
                <a:latin typeface="Times New Roman" pitchFamily="18" charset="0"/>
                <a:cs typeface="Times New Roman" pitchFamily="18" charset="0"/>
              </a:rPr>
              <a:t> </a:t>
            </a:r>
            <a:endParaRPr lang="ru-RU" sz="2200" dirty="0" smtClean="0">
              <a:solidFill>
                <a:schemeClr val="tx1"/>
              </a:solidFill>
              <a:latin typeface="Times New Roman" pitchFamily="18" charset="0"/>
              <a:cs typeface="Times New Roman" pitchFamily="18" charset="0"/>
            </a:endParaRPr>
          </a:p>
          <a:p>
            <a:pPr algn="ctr"/>
            <a:r>
              <a:rPr lang="ru-RU" sz="2200" dirty="0">
                <a:solidFill>
                  <a:schemeClr val="tx1"/>
                </a:solidFill>
                <a:latin typeface="Times New Roman" pitchFamily="18" charset="0"/>
                <a:cs typeface="Times New Roman" pitchFamily="18" charset="0"/>
              </a:rPr>
              <a:t/>
            </a:r>
            <a:br>
              <a:rPr lang="ru-RU" sz="2200" dirty="0">
                <a:solidFill>
                  <a:schemeClr val="tx1"/>
                </a:solidFill>
                <a:latin typeface="Times New Roman" pitchFamily="18" charset="0"/>
                <a:cs typeface="Times New Roman" pitchFamily="18" charset="0"/>
              </a:rPr>
            </a:br>
            <a:r>
              <a:rPr lang="uk-UA" sz="2400" dirty="0" smtClean="0">
                <a:solidFill>
                  <a:schemeClr val="tx1"/>
                </a:solidFill>
                <a:latin typeface="Times New Roman" panose="02020603050405020304" pitchFamily="18" charset="0"/>
                <a:cs typeface="Times New Roman" panose="02020603050405020304" pitchFamily="18" charset="0"/>
              </a:rPr>
              <a:t>Михайличенко Ірина Володимирівна,</a:t>
            </a:r>
          </a:p>
          <a:p>
            <a:pPr algn="ctr"/>
            <a:r>
              <a:rPr lang="uk-UA" sz="2400" dirty="0" smtClean="0">
                <a:solidFill>
                  <a:schemeClr val="tx1"/>
                </a:solidFill>
                <a:latin typeface="Times New Roman" panose="02020603050405020304" pitchFamily="18" charset="0"/>
                <a:cs typeface="Times New Roman" panose="02020603050405020304" pitchFamily="18" charset="0"/>
              </a:rPr>
              <a:t>аспірант кафедри педагогіки</a:t>
            </a:r>
            <a:endParaRPr lang="ru-RU" sz="2400" dirty="0">
              <a:solidFill>
                <a:schemeClr val="tx1"/>
              </a:solidFill>
              <a:latin typeface="Times New Roman" panose="02020603050405020304" pitchFamily="18" charset="0"/>
              <a:cs typeface="Times New Roman" panose="02020603050405020304" pitchFamily="18" charset="0"/>
            </a:endParaRPr>
          </a:p>
          <a:p>
            <a:pPr algn="ctr"/>
            <a:r>
              <a:rPr lang="ru-RU" sz="2400" dirty="0" smtClean="0">
                <a:solidFill>
                  <a:schemeClr val="tx1"/>
                </a:solidFill>
                <a:latin typeface="Times New Roman" pitchFamily="18" charset="0"/>
                <a:cs typeface="Times New Roman" pitchFamily="18" charset="0"/>
              </a:rPr>
              <a:t>тема </a:t>
            </a:r>
            <a:r>
              <a:rPr lang="ru-RU" sz="2400" dirty="0" err="1" smtClean="0">
                <a:solidFill>
                  <a:schemeClr val="tx1"/>
                </a:solidFill>
                <a:latin typeface="Times New Roman" pitchFamily="18" charset="0"/>
                <a:cs typeface="Times New Roman" pitchFamily="18" charset="0"/>
              </a:rPr>
              <a:t>доповіді</a:t>
            </a:r>
            <a:r>
              <a:rPr lang="ru-RU" sz="2400" dirty="0" smtClean="0">
                <a:solidFill>
                  <a:schemeClr val="tx1"/>
                </a:solidFill>
                <a:latin typeface="Times New Roman" pitchFamily="18" charset="0"/>
                <a:cs typeface="Times New Roman" pitchFamily="18" charset="0"/>
              </a:rPr>
              <a:t>:</a:t>
            </a:r>
            <a:r>
              <a:rPr lang="ru-RU" sz="2400" dirty="0">
                <a:solidFill>
                  <a:schemeClr val="tx1"/>
                </a:solidFill>
                <a:latin typeface="Times New Roman" pitchFamily="18" charset="0"/>
                <a:cs typeface="Times New Roman" pitchFamily="18" charset="0"/>
              </a:rPr>
              <a:t/>
            </a:r>
            <a:br>
              <a:rPr lang="ru-RU" sz="2400" dirty="0">
                <a:solidFill>
                  <a:schemeClr val="tx1"/>
                </a:solidFill>
                <a:latin typeface="Times New Roman" pitchFamily="18" charset="0"/>
                <a:cs typeface="Times New Roman" pitchFamily="18" charset="0"/>
              </a:rPr>
            </a:br>
            <a:endParaRPr lang="ru-RU" sz="2400" dirty="0" smtClean="0">
              <a:solidFill>
                <a:schemeClr val="tx1"/>
              </a:solidFill>
              <a:latin typeface="Times New Roman" pitchFamily="18" charset="0"/>
              <a:cs typeface="Times New Roman" pitchFamily="18" charset="0"/>
            </a:endParaRPr>
          </a:p>
          <a:p>
            <a:pPr algn="ctr"/>
            <a:r>
              <a:rPr lang="uk-UA" sz="2400" b="1" cap="all" dirty="0">
                <a:solidFill>
                  <a:schemeClr val="tx1"/>
                </a:solidFill>
                <a:latin typeface="Times New Roman" pitchFamily="18" charset="0"/>
                <a:cs typeface="Times New Roman" pitchFamily="18" charset="0"/>
              </a:rPr>
              <a:t>гуманна </a:t>
            </a:r>
            <a:r>
              <a:rPr lang="uk-UA" sz="2400" b="1" cap="all" dirty="0" smtClean="0">
                <a:solidFill>
                  <a:schemeClr val="tx1"/>
                </a:solidFill>
                <a:latin typeface="Times New Roman" pitchFamily="18" charset="0"/>
                <a:cs typeface="Times New Roman" pitchFamily="18" charset="0"/>
              </a:rPr>
              <a:t>педагогіка: траєкторії </a:t>
            </a:r>
            <a:r>
              <a:rPr lang="uk-UA" sz="2400" b="1" cap="all" dirty="0">
                <a:solidFill>
                  <a:schemeClr val="tx1"/>
                </a:solidFill>
                <a:latin typeface="Times New Roman" pitchFamily="18" charset="0"/>
                <a:cs typeface="Times New Roman" pitchFamily="18" charset="0"/>
              </a:rPr>
              <a:t>розвитку</a:t>
            </a:r>
            <a:r>
              <a:rPr lang="uk-UA" sz="2200" b="1" dirty="0" smtClean="0">
                <a:solidFill>
                  <a:schemeClr val="tx1"/>
                </a:solidFill>
                <a:latin typeface="Times New Roman" pitchFamily="18" charset="0"/>
                <a:cs typeface="Times New Roman" pitchFamily="18" charset="0"/>
              </a:rPr>
              <a:t> </a:t>
            </a:r>
            <a:endParaRPr lang="ru-RU" sz="2200" dirty="0" smtClean="0">
              <a:solidFill>
                <a:schemeClr val="tx1"/>
              </a:solidFill>
              <a:latin typeface="Times New Roman" pitchFamily="18" charset="0"/>
              <a:cs typeface="Times New Roman" pitchFamily="18" charset="0"/>
            </a:endParaRPr>
          </a:p>
          <a:p>
            <a:pPr algn="ctr"/>
            <a:r>
              <a:rPr lang="ru-RU" sz="2200" dirty="0">
                <a:solidFill>
                  <a:schemeClr val="tx1"/>
                </a:solidFill>
                <a:latin typeface="Times New Roman" pitchFamily="18" charset="0"/>
                <a:cs typeface="Times New Roman" pitchFamily="18" charset="0"/>
              </a:rPr>
              <a:t/>
            </a:r>
            <a:br>
              <a:rPr lang="ru-RU" sz="2200" dirty="0">
                <a:solidFill>
                  <a:schemeClr val="tx1"/>
                </a:solidFill>
                <a:latin typeface="Times New Roman" pitchFamily="18" charset="0"/>
                <a:cs typeface="Times New Roman" pitchFamily="18" charset="0"/>
              </a:rPr>
            </a:br>
            <a:r>
              <a:rPr lang="ru-RU" sz="2200" dirty="0" err="1" smtClean="0">
                <a:solidFill>
                  <a:schemeClr val="tx1"/>
                </a:solidFill>
                <a:latin typeface="Times New Roman" pitchFamily="18" charset="0"/>
                <a:cs typeface="Times New Roman" pitchFamily="18" charset="0"/>
              </a:rPr>
              <a:t>Науковий</a:t>
            </a:r>
            <a:r>
              <a:rPr lang="ru-RU" sz="2200" dirty="0" smtClean="0">
                <a:solidFill>
                  <a:schemeClr val="tx1"/>
                </a:solidFill>
                <a:latin typeface="Times New Roman" pitchFamily="18" charset="0"/>
                <a:cs typeface="Times New Roman" pitchFamily="18" charset="0"/>
              </a:rPr>
              <a:t> </a:t>
            </a:r>
            <a:r>
              <a:rPr lang="ru-RU" sz="2200" dirty="0" err="1" smtClean="0">
                <a:solidFill>
                  <a:schemeClr val="tx1"/>
                </a:solidFill>
                <a:latin typeface="Times New Roman" pitchFamily="18" charset="0"/>
                <a:cs typeface="Times New Roman" pitchFamily="18" charset="0"/>
              </a:rPr>
              <a:t>керівник</a:t>
            </a:r>
            <a:r>
              <a:rPr lang="ru-RU" sz="2200" dirty="0" smtClean="0">
                <a:solidFill>
                  <a:schemeClr val="tx1"/>
                </a:solidFill>
                <a:latin typeface="Times New Roman" pitchFamily="18" charset="0"/>
                <a:cs typeface="Times New Roman" pitchFamily="18" charset="0"/>
              </a:rPr>
              <a:t>: </a:t>
            </a:r>
            <a:r>
              <a:rPr lang="uk-UA" sz="2200" dirty="0" smtClean="0">
                <a:solidFill>
                  <a:schemeClr val="tx1"/>
                </a:solidFill>
                <a:latin typeface="Times New Roman" pitchFamily="18" charset="0"/>
                <a:cs typeface="Times New Roman" pitchFamily="18" charset="0"/>
              </a:rPr>
              <a:t>Козлов Дмитро Олександрович</a:t>
            </a:r>
            <a:endParaRPr lang="ru-RU" sz="2200" dirty="0" smtClean="0">
              <a:solidFill>
                <a:schemeClr val="tx1"/>
              </a:solidFill>
              <a:latin typeface="Times New Roman" pitchFamily="18" charset="0"/>
              <a:cs typeface="Times New Roman" pitchFamily="18" charset="0"/>
            </a:endParaRPr>
          </a:p>
          <a:p>
            <a:pPr algn="ctr"/>
            <a:r>
              <a:rPr lang="uk-UA" sz="2200" dirty="0" smtClean="0">
                <a:solidFill>
                  <a:schemeClr val="tx1"/>
                </a:solidFill>
                <a:latin typeface="Times New Roman" pitchFamily="18" charset="0"/>
                <a:cs typeface="Times New Roman" pitchFamily="18" charset="0"/>
              </a:rPr>
              <a:t>кандидат педагогічних наук, доцент,</a:t>
            </a:r>
          </a:p>
          <a:p>
            <a:pPr algn="ctr"/>
            <a:r>
              <a:rPr lang="uk-UA" sz="2200" dirty="0" smtClean="0">
                <a:solidFill>
                  <a:schemeClr val="tx1"/>
                </a:solidFill>
                <a:latin typeface="Times New Roman" pitchFamily="18" charset="0"/>
                <a:cs typeface="Times New Roman" pitchFamily="18" charset="0"/>
              </a:rPr>
              <a:t>доцент кафедри менеджменту освіти та педагогіки вищої школи</a:t>
            </a:r>
            <a:endParaRPr lang="ru-RU" sz="2200" dirty="0" smtClean="0">
              <a:solidFill>
                <a:schemeClr val="tx1"/>
              </a:solidFill>
              <a:latin typeface="Times New Roman" pitchFamily="18" charset="0"/>
              <a:cs typeface="Times New Roman" pitchFamily="18" charset="0"/>
            </a:endParaRPr>
          </a:p>
          <a:p>
            <a:endParaRPr lang="ru-RU" sz="2200" dirty="0" smtClean="0">
              <a:solidFill>
                <a:schemeClr val="tx1"/>
              </a:solidFill>
              <a:latin typeface="Times New Roman" pitchFamily="18" charset="0"/>
              <a:cs typeface="Times New Roman" pitchFamily="18" charset="0"/>
            </a:endParaRPr>
          </a:p>
          <a:p>
            <a:pPr algn="ctr"/>
            <a:r>
              <a:rPr lang="ru-RU" sz="2200" dirty="0" err="1" smtClean="0">
                <a:solidFill>
                  <a:schemeClr val="tx1"/>
                </a:solidFill>
                <a:latin typeface="Times New Roman" pitchFamily="18" charset="0"/>
                <a:cs typeface="Times New Roman" pitchFamily="18" charset="0"/>
              </a:rPr>
              <a:t>Суми</a:t>
            </a:r>
            <a:r>
              <a:rPr lang="ru-RU" sz="2200" dirty="0" smtClean="0">
                <a:solidFill>
                  <a:schemeClr val="tx1"/>
                </a:solidFill>
                <a:latin typeface="Times New Roman" pitchFamily="18" charset="0"/>
                <a:cs typeface="Times New Roman" pitchFamily="18" charset="0"/>
              </a:rPr>
              <a:t> </a:t>
            </a:r>
            <a:r>
              <a:rPr lang="ru-RU" sz="2200" dirty="0">
                <a:solidFill>
                  <a:schemeClr val="tx1"/>
                </a:solidFill>
                <a:latin typeface="Times New Roman" pitchFamily="18" charset="0"/>
                <a:cs typeface="Times New Roman" pitchFamily="18" charset="0"/>
              </a:rPr>
              <a:t>– </a:t>
            </a:r>
            <a:r>
              <a:rPr lang="ru-RU" sz="2200" dirty="0" smtClean="0">
                <a:solidFill>
                  <a:schemeClr val="tx1"/>
                </a:solidFill>
                <a:latin typeface="Times New Roman" pitchFamily="18" charset="0"/>
                <a:cs typeface="Times New Roman" pitchFamily="18" charset="0"/>
              </a:rPr>
              <a:t>2020 </a:t>
            </a:r>
            <a:endParaRPr lang="ru-RU" sz="2200" dirty="0">
              <a:solidFill>
                <a:schemeClr val="tx1"/>
              </a:solidFill>
              <a:latin typeface="Times New Roman" pitchFamily="18" charset="0"/>
              <a:cs typeface="Times New Roman" pitchFamily="18" charset="0"/>
            </a:endParaRPr>
          </a:p>
        </p:txBody>
      </p:sp>
      <p:pic>
        <p:nvPicPr>
          <p:cNvPr id="4" name="Рисунок 3" descr="Logo.wmf"/>
          <p:cNvPicPr>
            <a:picLocks noChangeAspect="1"/>
          </p:cNvPicPr>
          <p:nvPr/>
        </p:nvPicPr>
        <p:blipFill>
          <a:blip r:embed="rId2" cstate="print"/>
          <a:stretch>
            <a:fillRect/>
          </a:stretch>
        </p:blipFill>
        <p:spPr>
          <a:xfrm>
            <a:off x="251520" y="188639"/>
            <a:ext cx="1512168" cy="1590002"/>
          </a:xfrm>
          <a:prstGeom prst="rect">
            <a:avLst/>
          </a:prstGeom>
          <a:effectLst>
            <a:outerShdw blurRad="50800" dist="38100" dir="2700000" algn="tl" rotWithShape="0">
              <a:prstClr val="black">
                <a:alpha val="40000"/>
              </a:prstClr>
            </a:outerShdw>
          </a:effec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7" y="188638"/>
            <a:ext cx="1547664" cy="1547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23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331640" y="1700808"/>
            <a:ext cx="7704856" cy="3633267"/>
          </a:xfrm>
        </p:spPr>
        <p:txBody>
          <a:bodyPr>
            <a:normAutofit/>
          </a:bodyPr>
          <a:lstStyle/>
          <a:p>
            <a:pPr>
              <a:buNone/>
            </a:pPr>
            <a:r>
              <a:rPr lang="uk-UA" dirty="0" smtClean="0">
                <a:latin typeface="Times New Roman" pitchFamily="18" charset="0"/>
                <a:cs typeface="Times New Roman" pitchFamily="18" charset="0"/>
              </a:rPr>
              <a:t>   </a:t>
            </a:r>
            <a:endParaRPr lang="uk-UA" dirty="0"/>
          </a:p>
        </p:txBody>
      </p:sp>
      <p:sp>
        <p:nvSpPr>
          <p:cNvPr id="4" name="Прямоугольник 3"/>
          <p:cNvSpPr/>
          <p:nvPr/>
        </p:nvSpPr>
        <p:spPr>
          <a:xfrm>
            <a:off x="1331640" y="548680"/>
            <a:ext cx="7416824" cy="5401479"/>
          </a:xfrm>
          <a:prstGeom prst="rect">
            <a:avLst/>
          </a:prstGeom>
        </p:spPr>
        <p:txBody>
          <a:bodyPr wrap="square">
            <a:spAutoFit/>
          </a:bodyPr>
          <a:lstStyle/>
          <a:p>
            <a:pPr algn="just">
              <a:lnSpc>
                <a:spcPct val="150000"/>
              </a:lnSpc>
            </a:pPr>
            <a:r>
              <a:rPr lang="uk-UA" sz="2300" dirty="0" smtClean="0">
                <a:latin typeface="Times New Roman" pitchFamily="18" charset="0"/>
                <a:cs typeface="Times New Roman" pitchFamily="18" charset="0"/>
              </a:rPr>
              <a:t>	Освітній </a:t>
            </a:r>
            <a:r>
              <a:rPr lang="uk-UA" sz="2300" dirty="0">
                <a:latin typeface="Times New Roman" pitchFamily="18" charset="0"/>
                <a:cs typeface="Times New Roman" pitchFamily="18" charset="0"/>
              </a:rPr>
              <a:t>простір XXІ століття спрямований на формування людини нового типу, готової жити в інформаційному суспільстві, розв’язувати нестандартні ситуації, реагувати на стрімкий інноваційний процес, вільно володіти інтерактивними методами, формами та засобами роботи, що спрямовані на досягнення результату. Відповідно до цього освіта ХХІ століття зорієнтована на інноваційний попит сучасного суспільства, однак в основі свого розвитку вбачає традиційні (гуманні) вектори.</a:t>
            </a:r>
            <a:endParaRPr lang="ru-RU"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1189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3648" y="548680"/>
            <a:ext cx="7498080" cy="4800600"/>
          </a:xfrm>
        </p:spPr>
        <p:txBody>
          <a:bodyPr>
            <a:normAutofit fontScale="70000" lnSpcReduction="20000"/>
          </a:bodyPr>
          <a:lstStyle/>
          <a:p>
            <a:pPr marL="82296" indent="0" algn="just">
              <a:buNone/>
            </a:pPr>
            <a:r>
              <a:rPr lang="uk-UA" sz="3400" dirty="0" smtClean="0">
                <a:latin typeface="Times New Roman" pitchFamily="18" charset="0"/>
                <a:cs typeface="Times New Roman" pitchFamily="18" charset="0"/>
              </a:rPr>
              <a:t>	Якщо </a:t>
            </a:r>
            <a:r>
              <a:rPr lang="uk-UA" sz="3400" dirty="0">
                <a:latin typeface="Times New Roman" pitchFamily="18" charset="0"/>
                <a:cs typeface="Times New Roman" pitchFamily="18" charset="0"/>
              </a:rPr>
              <a:t>звернутися до класичної педагогічної думки, гуманної педагогіки, визначаємо, що загальнотеоретичні положення, визначення особливостей функціонування та структури педагогічних систем вивчали Г. Александров, К. </a:t>
            </a:r>
            <a:r>
              <a:rPr lang="uk-UA" sz="3400" dirty="0" err="1">
                <a:latin typeface="Times New Roman" pitchFamily="18" charset="0"/>
                <a:cs typeface="Times New Roman" pitchFamily="18" charset="0"/>
              </a:rPr>
              <a:t>Баханов</a:t>
            </a:r>
            <a:r>
              <a:rPr lang="uk-UA" sz="3400" dirty="0">
                <a:latin typeface="Times New Roman" pitchFamily="18" charset="0"/>
                <a:cs typeface="Times New Roman" pitchFamily="18" charset="0"/>
              </a:rPr>
              <a:t>, В. </a:t>
            </a:r>
            <a:r>
              <a:rPr lang="uk-UA" sz="3400" dirty="0" err="1">
                <a:latin typeface="Times New Roman" pitchFamily="18" charset="0"/>
                <a:cs typeface="Times New Roman" pitchFamily="18" charset="0"/>
              </a:rPr>
              <a:t>Беспалько</a:t>
            </a:r>
            <a:r>
              <a:rPr lang="uk-UA" sz="3400" dirty="0">
                <a:latin typeface="Times New Roman" pitchFamily="18" charset="0"/>
                <a:cs typeface="Times New Roman" pitchFamily="18" charset="0"/>
              </a:rPr>
              <a:t>, Н. Кузьміна, Л. Новикова та ін. Аналізу складових традиційної педагогічної системи, виділенню етапів її становлення й розвитку присвятили свої праці М. Богуславський, Б. Кваша, В. Кузь, М. Мухін, В. </a:t>
            </a:r>
            <a:r>
              <a:rPr lang="uk-UA" sz="3400" dirty="0" err="1">
                <a:latin typeface="Times New Roman" pitchFamily="18" charset="0"/>
                <a:cs typeface="Times New Roman" pitchFamily="18" charset="0"/>
              </a:rPr>
              <a:t>Риндак</a:t>
            </a:r>
            <a:r>
              <a:rPr lang="uk-UA" sz="3400" dirty="0">
                <a:latin typeface="Times New Roman" pitchFamily="18" charset="0"/>
                <a:cs typeface="Times New Roman" pitchFamily="18" charset="0"/>
              </a:rPr>
              <a:t>, А. </a:t>
            </a:r>
            <a:r>
              <a:rPr lang="uk-UA" sz="3400" dirty="0" err="1">
                <a:latin typeface="Times New Roman" pitchFamily="18" charset="0"/>
                <a:cs typeface="Times New Roman" pitchFamily="18" charset="0"/>
              </a:rPr>
              <a:t>Розенберг</a:t>
            </a:r>
            <a:r>
              <a:rPr lang="uk-UA" sz="3400" dirty="0">
                <a:latin typeface="Times New Roman" pitchFamily="18" charset="0"/>
                <a:cs typeface="Times New Roman" pitchFamily="18" charset="0"/>
              </a:rPr>
              <a:t>, О. </a:t>
            </a:r>
            <a:r>
              <a:rPr lang="uk-UA" sz="3400" dirty="0" err="1">
                <a:latin typeface="Times New Roman" pitchFamily="18" charset="0"/>
                <a:cs typeface="Times New Roman" pitchFamily="18" charset="0"/>
              </a:rPr>
              <a:t>Сухомлинська</a:t>
            </a:r>
            <a:r>
              <a:rPr lang="uk-UA" sz="3400" dirty="0">
                <a:latin typeface="Times New Roman" pitchFamily="18" charset="0"/>
                <a:cs typeface="Times New Roman" pitchFamily="18" charset="0"/>
              </a:rPr>
              <a:t>. У представленому дослідженні серед педагогічної системи акцентуємо увагу на </a:t>
            </a:r>
            <a:r>
              <a:rPr lang="uk-UA" sz="3400" dirty="0" smtClean="0">
                <a:latin typeface="Times New Roman" pitchFamily="18" charset="0"/>
                <a:cs typeface="Times New Roman" pitchFamily="18" charset="0"/>
              </a:rPr>
              <a:t>розвиток </a:t>
            </a:r>
            <a:r>
              <a:rPr lang="uk-UA" sz="3400" dirty="0">
                <a:latin typeface="Times New Roman" pitchFamily="18" charset="0"/>
                <a:cs typeface="Times New Roman" pitchFamily="18" charset="0"/>
              </a:rPr>
              <a:t>вчення про гуманну педагогіку, у витоків якого називаємо імена А. Макаренка (1888 – 1939 рр.), В. Сухомлинського (1918 – 1970 рр.), Ш. </a:t>
            </a:r>
            <a:r>
              <a:rPr lang="uk-UA" sz="3400" dirty="0" err="1">
                <a:latin typeface="Times New Roman" pitchFamily="18" charset="0"/>
                <a:cs typeface="Times New Roman" pitchFamily="18" charset="0"/>
              </a:rPr>
              <a:t>Амонашвілі</a:t>
            </a:r>
            <a:r>
              <a:rPr lang="uk-UA" sz="3400" dirty="0">
                <a:latin typeface="Times New Roman" pitchFamily="18" charset="0"/>
                <a:cs typeface="Times New Roman" pitchFamily="18" charset="0"/>
              </a:rPr>
              <a:t> (1931 </a:t>
            </a:r>
            <a:r>
              <a:rPr lang="uk-UA" sz="3400" dirty="0" err="1">
                <a:latin typeface="Times New Roman" pitchFamily="18" charset="0"/>
                <a:cs typeface="Times New Roman" pitchFamily="18" charset="0"/>
              </a:rPr>
              <a:t>р.н</a:t>
            </a:r>
            <a:r>
              <a:rPr lang="uk-UA" sz="3400" dirty="0">
                <a:latin typeface="Times New Roman" pitchFamily="18" charset="0"/>
                <a:cs typeface="Times New Roman" pitchFamily="18" charset="0"/>
              </a:rPr>
              <a:t>.), Л. </a:t>
            </a:r>
            <a:r>
              <a:rPr lang="uk-UA" sz="3400" dirty="0" err="1">
                <a:latin typeface="Times New Roman" pitchFamily="18" charset="0"/>
                <a:cs typeface="Times New Roman" pitchFamily="18" charset="0"/>
              </a:rPr>
              <a:t>Кірдіщевої</a:t>
            </a:r>
            <a:r>
              <a:rPr lang="uk-UA" sz="3400" dirty="0">
                <a:latin typeface="Times New Roman" pitchFamily="18" charset="0"/>
                <a:cs typeface="Times New Roman" pitchFamily="18" charset="0"/>
              </a:rPr>
              <a:t> (1955 – 2017 рр.) та ін.</a:t>
            </a:r>
            <a:endParaRPr lang="ru-RU" sz="3400" dirty="0">
              <a:latin typeface="Times New Roman" pitchFamily="18" charset="0"/>
              <a:cs typeface="Times New Roman" pitchFamily="18" charset="0"/>
            </a:endParaRPr>
          </a:p>
          <a:p>
            <a:pPr marL="82296" indent="0">
              <a:buNone/>
            </a:pPr>
            <a:endParaRPr lang="ru-RU" dirty="0"/>
          </a:p>
        </p:txBody>
      </p:sp>
    </p:spTree>
    <p:extLst>
      <p:ext uri="{BB962C8B-B14F-4D97-AF65-F5344CB8AC3E}">
        <p14:creationId xmlns:p14="http://schemas.microsoft.com/office/powerpoint/2010/main" val="670741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Desktop\Фото\IMG_240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3524941"/>
            <a:ext cx="3696536" cy="282525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6" descr="Макаренко Антон Семенович — Вікіпеді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8" descr="Макаренко Антон Семенович — Вікіпеді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4" name="Picture 10" descr="Макаренко Антон Семенович — Вікіпеді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95941"/>
            <a:ext cx="238125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А. МАКАРЕНКО, В. СУХОМЛИНСЬКИЙ, О. ЗАХАРЕНКО: ЕСТАФЕТА ГУМАННОЇ ПЕДАГОГ"/>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2810" y="168156"/>
            <a:ext cx="2021520" cy="290080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Презентация на тему: &quot;Основи гуманно- особистісного підходу до дітей в  освітньому процесі.&quot;. Скачать бесплатно и без регистрации."/>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466" y="3524940"/>
            <a:ext cx="3945582" cy="321568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title="Л. Кірдіщева "/>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7729" y="134441"/>
            <a:ext cx="3332713" cy="2934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4353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1263216"/>
            <a:ext cx="7498080" cy="4619600"/>
          </a:xfrm>
        </p:spPr>
        <p:txBody>
          <a:bodyPr>
            <a:normAutofit/>
          </a:bodyPr>
          <a:lstStyle/>
          <a:p>
            <a:pPr marL="82296" indent="0" algn="just">
              <a:buNone/>
            </a:pPr>
            <a:endParaRPr lang="uk-UA" dirty="0" smtClean="0">
              <a:latin typeface="Times New Roman" pitchFamily="18" charset="0"/>
              <a:cs typeface="Times New Roman" pitchFamily="18" charset="0"/>
            </a:endParaRPr>
          </a:p>
          <a:p>
            <a:pPr marL="82296" indent="0" algn="just">
              <a:buNone/>
            </a:pPr>
            <a:endParaRPr lang="uk-UA" dirty="0">
              <a:latin typeface="Times New Roman" pitchFamily="18" charset="0"/>
              <a:cs typeface="Times New Roman" pitchFamily="18" charset="0"/>
            </a:endParaRPr>
          </a:p>
          <a:p>
            <a:endParaRPr lang="uk-UA" dirty="0"/>
          </a:p>
        </p:txBody>
      </p:sp>
      <p:pic>
        <p:nvPicPr>
          <p:cNvPr id="2050" name="Picture 2" descr="Принципи гуманної педагогіки - презентація з педагогі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357178"/>
            <a:ext cx="4860032" cy="34533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Гуманная педагоги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2970"/>
            <a:ext cx="4896544" cy="323420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6233948" y="262746"/>
            <a:ext cx="2898576" cy="1477328"/>
          </a:xfrm>
          <a:prstGeom prst="rect">
            <a:avLst/>
          </a:prstGeom>
        </p:spPr>
        <p:txBody>
          <a:bodyPr wrap="square">
            <a:spAutoFit/>
          </a:bodyPr>
          <a:lstStyle/>
          <a:p>
            <a:r>
              <a:rPr lang="uk-UA" dirty="0" smtClean="0">
                <a:latin typeface="Times New Roman" pitchFamily="18" charset="0"/>
                <a:cs typeface="Times New Roman" pitchFamily="18" charset="0"/>
              </a:rPr>
              <a:t>Душа </a:t>
            </a:r>
            <a:r>
              <a:rPr lang="uk-UA" dirty="0">
                <a:latin typeface="Times New Roman" pitchFamily="18" charset="0"/>
                <a:cs typeface="Times New Roman" pitchFamily="18" charset="0"/>
              </a:rPr>
              <a:t>гуманної педагогіки має найдавніші витоки у філософських ученнях видатних мислителів Сходу і Заходу</a:t>
            </a:r>
            <a:endParaRPr lang="ru-RU" dirty="0">
              <a:latin typeface="Times New Roman" pitchFamily="18" charset="0"/>
              <a:cs typeface="Times New Roman" pitchFamily="18" charset="0"/>
            </a:endParaRPr>
          </a:p>
        </p:txBody>
      </p:sp>
      <p:sp>
        <p:nvSpPr>
          <p:cNvPr id="4" name="Прямоугольник 3"/>
          <p:cNvSpPr/>
          <p:nvPr/>
        </p:nvSpPr>
        <p:spPr>
          <a:xfrm>
            <a:off x="1109192" y="3573016"/>
            <a:ext cx="3026537" cy="2031325"/>
          </a:xfrm>
          <a:prstGeom prst="rect">
            <a:avLst/>
          </a:prstGeom>
        </p:spPr>
        <p:txBody>
          <a:bodyPr wrap="square">
            <a:spAutoFit/>
          </a:bodyPr>
          <a:lstStyle/>
          <a:p>
            <a:r>
              <a:rPr lang="uk-UA" dirty="0">
                <a:latin typeface="Times New Roman" pitchFamily="18" charset="0"/>
                <a:cs typeface="Times New Roman" pitchFamily="18" charset="0"/>
              </a:rPr>
              <a:t>але вона дозріла у Вченні Ісуса Христа, звідки переселилася для довгого, а, може бути, вічного життя в думках, діяльності та поглядах класичної педагогіки.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424870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187624" y="260648"/>
            <a:ext cx="7560840" cy="6597352"/>
          </a:xfrm>
        </p:spPr>
        <p:txBody>
          <a:bodyPr>
            <a:noAutofit/>
          </a:bodyPr>
          <a:lstStyle/>
          <a:p>
            <a:pPr marL="0" lvl="0" indent="0">
              <a:lnSpc>
                <a:spcPct val="150000"/>
              </a:lnSpc>
              <a:buNone/>
            </a:pPr>
            <a:r>
              <a:rPr lang="uk-UA" sz="2400" dirty="0" smtClean="0">
                <a:latin typeface="Times New Roman" pitchFamily="18" charset="0"/>
                <a:cs typeface="Times New Roman" pitchFamily="18" charset="0"/>
              </a:rPr>
              <a:t>Світ </a:t>
            </a:r>
            <a:r>
              <a:rPr lang="uk-UA" sz="2400" dirty="0">
                <a:latin typeface="Times New Roman" pitchFamily="18" charset="0"/>
                <a:cs typeface="Times New Roman" pitchFamily="18" charset="0"/>
              </a:rPr>
              <a:t>класичної педагогіки – це майбутнє. Класики ведуть з нами неспішну розмову про мудрість виховання, про таємниці освіти божественної сутності зростаючої людини.</a:t>
            </a:r>
            <a:r>
              <a:rPr lang="uk-UA" sz="2400"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marL="0" indent="0">
              <a:lnSpc>
                <a:spcPct val="150000"/>
              </a:lnSpc>
              <a:buNone/>
            </a:pPr>
            <a:endParaRPr lang="uk-UA" sz="24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2636912"/>
            <a:ext cx="5544616" cy="388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1575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259632" y="332656"/>
            <a:ext cx="7498080" cy="4176464"/>
          </a:xfrm>
        </p:spPr>
        <p:txBody>
          <a:bodyPr>
            <a:normAutofit/>
          </a:bodyPr>
          <a:lstStyle/>
          <a:p>
            <a:pPr marL="82296" indent="0">
              <a:buNone/>
            </a:pPr>
            <a:r>
              <a:rPr lang="uk-UA" sz="2400" dirty="0">
                <a:latin typeface="Times New Roman" pitchFamily="18" charset="0"/>
                <a:cs typeface="Times New Roman" pitchFamily="18" charset="0"/>
              </a:rPr>
              <a:t>Акцентуючи увагу на визначенні поняття «гуманна педагогіка», звертаємо увагу на те, що в основі її траєкторії розвитку знаходиться Людина. Однак відомий </a:t>
            </a:r>
            <a:r>
              <a:rPr lang="uk-UA" sz="2400" dirty="0" smtClean="0">
                <a:latin typeface="Times New Roman" pitchFamily="18" charset="0"/>
                <a:cs typeface="Times New Roman" pitchFamily="18" charset="0"/>
              </a:rPr>
              <a:t>педагог, Ш. </a:t>
            </a:r>
            <a:r>
              <a:rPr lang="uk-UA" sz="2400" dirty="0" err="1" smtClean="0">
                <a:latin typeface="Times New Roman" pitchFamily="18" charset="0"/>
                <a:cs typeface="Times New Roman" pitchFamily="18" charset="0"/>
              </a:rPr>
              <a:t>Амонашвілі</a:t>
            </a:r>
            <a:r>
              <a:rPr lang="uk-UA" sz="2400" dirty="0" smtClean="0">
                <a:latin typeface="Times New Roman" pitchFamily="18" charset="0"/>
                <a:cs typeface="Times New Roman" pitchFamily="18" charset="0"/>
              </a:rPr>
              <a:t>, </a:t>
            </a:r>
            <a:r>
              <a:rPr lang="uk-UA" sz="2400" dirty="0">
                <a:latin typeface="Times New Roman" pitchFamily="18" charset="0"/>
                <a:cs typeface="Times New Roman" pitchFamily="18" charset="0"/>
              </a:rPr>
              <a:t>визначає, що сьогодні приходить нове покоління дітей, їх нині називають </a:t>
            </a:r>
            <a:r>
              <a:rPr lang="uk-UA" sz="2400" dirty="0" smtClean="0">
                <a:latin typeface="Times New Roman" pitchFamily="18" charset="0"/>
                <a:cs typeface="Times New Roman" pitchFamily="18" charset="0"/>
              </a:rPr>
              <a:t>по-різному. Але </a:t>
            </a:r>
            <a:r>
              <a:rPr lang="uk-UA" sz="2400" dirty="0">
                <a:latin typeface="Times New Roman" pitchFamily="18" charset="0"/>
                <a:cs typeface="Times New Roman" pitchFamily="18" charset="0"/>
              </a:rPr>
              <a:t>як би їх не називали, для нас має бути ясним одне: нове покоління людей має багато попрацювати, щоб возвеличити в житті людей культуру, духовність, загальне благо і щоб вберегти життя на Землі.</a:t>
            </a:r>
            <a:endParaRPr lang="uk-UA" sz="2400" dirty="0">
              <a:solidFill>
                <a:schemeClr val="tx1"/>
              </a:solidFill>
              <a:latin typeface="Times New Roman" pitchFamily="18" charset="0"/>
              <a:cs typeface="Times New Roman" pitchFamily="18" charset="0"/>
            </a:endParaRPr>
          </a:p>
        </p:txBody>
      </p:sp>
      <p:pic>
        <p:nvPicPr>
          <p:cNvPr id="1026" name="Picture 2" descr="Новини | ЛОДА/LODA – Львівська обласна державна адміністраці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4050781"/>
            <a:ext cx="5342075" cy="2690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379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06100" y="0"/>
            <a:ext cx="4176464" cy="2160240"/>
          </a:xfrm>
        </p:spPr>
        <p:txBody>
          <a:bodyPr>
            <a:noAutofit/>
          </a:bodyPr>
          <a:lstStyle/>
          <a:p>
            <a:pPr marL="82296" indent="0">
              <a:buNone/>
            </a:pPr>
            <a:r>
              <a:rPr lang="uk-UA" sz="1800" dirty="0" smtClean="0">
                <a:latin typeface="Times New Roman" pitchFamily="18" charset="0"/>
                <a:cs typeface="Times New Roman" pitchFamily="18" charset="0"/>
              </a:rPr>
              <a:t>У співтоваристві </a:t>
            </a:r>
            <a:r>
              <a:rPr lang="uk-UA" sz="1800" dirty="0">
                <a:latin typeface="Times New Roman" pitchFamily="18" charset="0"/>
                <a:cs typeface="Times New Roman" pitchFamily="18" charset="0"/>
              </a:rPr>
              <a:t>прихильників і носіїв ідей гуманності діє закон: «Ніхто тобі не друг, ніхто тобі не ворог – кожен для тебе вчитель</a:t>
            </a:r>
            <a:r>
              <a:rPr lang="uk-UA" sz="1800" dirty="0" smtClean="0">
                <a:latin typeface="Times New Roman" pitchFamily="18" charset="0"/>
                <a:cs typeface="Times New Roman" pitchFamily="18" charset="0"/>
              </a:rPr>
              <a:t>». </a:t>
            </a:r>
            <a:r>
              <a:rPr lang="uk-UA" sz="1800" dirty="0">
                <a:latin typeface="Times New Roman" pitchFamily="18" charset="0"/>
                <a:cs typeface="Times New Roman" pitchFamily="18" charset="0"/>
              </a:rPr>
              <a:t>Так, у рамках щорічних ХІІІ Міжнародних педагогічних Читань «Учитель» </a:t>
            </a:r>
            <a:r>
              <a:rPr lang="uk-UA" sz="1800" dirty="0" smtClean="0">
                <a:latin typeface="Times New Roman" pitchFamily="18" charset="0"/>
                <a:cs typeface="Times New Roman" pitchFamily="18" charset="0"/>
              </a:rPr>
              <a:t>(</a:t>
            </a:r>
            <a:r>
              <a:rPr lang="uk-UA" sz="1800" dirty="0">
                <a:latin typeface="Times New Roman" pitchFamily="18" charset="0"/>
                <a:cs typeface="Times New Roman" pitchFamily="18" charset="0"/>
              </a:rPr>
              <a:t>21 – 24.03.2014 р., м. Тбілісі, Грузія) відбулося урочисте нагородження і першим в Сумській області Лицарем Гуманної Педагогіки стала Л. </a:t>
            </a:r>
            <a:r>
              <a:rPr lang="uk-UA" sz="1800" dirty="0" err="1">
                <a:latin typeface="Times New Roman" pitchFamily="18" charset="0"/>
                <a:cs typeface="Times New Roman" pitchFamily="18" charset="0"/>
              </a:rPr>
              <a:t>Кірдіщева</a:t>
            </a:r>
            <a:r>
              <a:rPr lang="uk-UA" sz="1800" dirty="0">
                <a:latin typeface="Times New Roman" pitchFamily="18" charset="0"/>
                <a:cs typeface="Times New Roman" pitchFamily="18" charset="0"/>
              </a:rPr>
              <a:t> й отримала золотий значок «Серце і лебідь»	</a:t>
            </a:r>
            <a:r>
              <a:rPr lang="uk-UA" sz="1800" dirty="0" smtClean="0">
                <a:latin typeface="Times New Roman" pitchFamily="18" charset="0"/>
                <a:cs typeface="Times New Roman" pitchFamily="18" charset="0"/>
              </a:rPr>
              <a:t>		</a:t>
            </a:r>
          </a:p>
          <a:p>
            <a:pPr marL="82296" indent="0">
              <a:buNone/>
            </a:pPr>
            <a:endParaRPr lang="uk-UA" sz="1800" dirty="0">
              <a:latin typeface="Times New Roman" panose="02020603050405020304" pitchFamily="18" charset="0"/>
              <a:cs typeface="Times New Roman" panose="02020603050405020304" pitchFamily="18" charset="0"/>
            </a:endParaRPr>
          </a:p>
          <a:p>
            <a:pPr marL="82296" indent="0" algn="just">
              <a:buNone/>
            </a:pPr>
            <a:r>
              <a:rPr lang="uk-UA" sz="1800" dirty="0">
                <a:latin typeface="Times New Roman" panose="02020603050405020304" pitchFamily="18" charset="0"/>
                <a:cs typeface="Times New Roman" panose="02020603050405020304" pitchFamily="18" charset="0"/>
              </a:rPr>
              <a:t>	</a:t>
            </a:r>
            <a:r>
              <a:rPr lang="uk-UA" sz="1800" dirty="0" smtClean="0">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p:txBody>
      </p:sp>
      <p:pic>
        <p:nvPicPr>
          <p:cNvPr id="4099" name="Рисунок 13" descr="https://lebped.com.ua/images/stories/fruit/8zz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9" y="548680"/>
            <a:ext cx="3600399" cy="612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Рисунок 12" descr="https://lebped.com.ua/images/stories/fruit/9zz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3117196" cy="378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6492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476672"/>
            <a:ext cx="7498080" cy="4800600"/>
          </a:xfrm>
        </p:spPr>
        <p:txBody>
          <a:bodyPr>
            <a:normAutofit/>
          </a:bodyPr>
          <a:lstStyle/>
          <a:p>
            <a:pPr marL="82296" indent="0">
              <a:buNone/>
            </a:pPr>
            <a:r>
              <a:rPr lang="uk-UA" sz="2800" dirty="0" smtClean="0">
                <a:latin typeface="Times New Roman" pitchFamily="18" charset="0"/>
                <a:cs typeface="Times New Roman" pitchFamily="18" charset="0"/>
              </a:rPr>
              <a:t>Траєкторії </a:t>
            </a:r>
            <a:r>
              <a:rPr lang="uk-UA" sz="2800" dirty="0">
                <a:latin typeface="Times New Roman" pitchFamily="18" charset="0"/>
                <a:cs typeface="Times New Roman" pitchFamily="18" charset="0"/>
              </a:rPr>
              <a:t>розвитку гуманної </a:t>
            </a:r>
            <a:r>
              <a:rPr lang="uk-UA" sz="2800" dirty="0" smtClean="0">
                <a:latin typeface="Times New Roman" pitchFamily="18" charset="0"/>
                <a:cs typeface="Times New Roman" pitchFamily="18" charset="0"/>
              </a:rPr>
              <a:t>педагогіки мають за основу педагогічний процес, </a:t>
            </a:r>
            <a:r>
              <a:rPr lang="uk-UA" sz="2800" dirty="0">
                <a:latin typeface="Times New Roman" pitchFamily="18" charset="0"/>
                <a:cs typeface="Times New Roman" pitchFamily="18" charset="0"/>
              </a:rPr>
              <a:t>що </a:t>
            </a:r>
            <a:r>
              <a:rPr lang="uk-UA" sz="2800" dirty="0" smtClean="0">
                <a:latin typeface="Times New Roman" pitchFamily="18" charset="0"/>
                <a:cs typeface="Times New Roman" pitchFamily="18" charset="0"/>
              </a:rPr>
              <a:t>направлений на </a:t>
            </a:r>
            <a:r>
              <a:rPr lang="uk-UA" sz="2800" dirty="0">
                <a:latin typeface="Times New Roman" pitchFamily="18" charset="0"/>
                <a:cs typeface="Times New Roman" pitchFamily="18" charset="0"/>
              </a:rPr>
              <a:t>навчання та виховання підростаючого покоління – Людини, однак </a:t>
            </a:r>
            <a:r>
              <a:rPr lang="uk-UA" sz="2800" dirty="0" smtClean="0">
                <a:latin typeface="Times New Roman" pitchFamily="18" charset="0"/>
                <a:cs typeface="Times New Roman" pitchFamily="18" charset="0"/>
              </a:rPr>
              <a:t>володіє </a:t>
            </a:r>
            <a:r>
              <a:rPr lang="uk-UA" sz="2800" dirty="0">
                <a:latin typeface="Times New Roman" pitchFamily="18" charset="0"/>
                <a:cs typeface="Times New Roman" pitchFamily="18" charset="0"/>
              </a:rPr>
              <a:t>дещо іншими формами, методами і засобами зазначеного педагогічного впливу</a:t>
            </a:r>
            <a:r>
              <a:rPr lang="uk-UA" sz="2800" dirty="0" smtClean="0">
                <a:latin typeface="Times New Roman" pitchFamily="18" charset="0"/>
                <a:cs typeface="Times New Roman" pitchFamily="18" charset="0"/>
              </a:rPr>
              <a:t>.</a:t>
            </a:r>
          </a:p>
          <a:p>
            <a:pPr marL="82296" indent="0">
              <a:buNone/>
            </a:pPr>
            <a:endParaRPr lang="ru-RU" sz="28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645024"/>
            <a:ext cx="78105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6402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3648" y="548680"/>
            <a:ext cx="7498080" cy="4800600"/>
          </a:xfrm>
        </p:spPr>
        <p:txBody>
          <a:bodyPr>
            <a:normAutofit/>
          </a:bodyPr>
          <a:lstStyle/>
          <a:p>
            <a:pPr marL="82296" indent="0" algn="ctr">
              <a:buNone/>
            </a:pPr>
            <a:endParaRPr lang="uk-UA" sz="3600" dirty="0" smtClean="0">
              <a:latin typeface="Times New Roman" pitchFamily="18" charset="0"/>
              <a:cs typeface="Times New Roman" pitchFamily="18" charset="0"/>
            </a:endParaRPr>
          </a:p>
          <a:p>
            <a:pPr marL="82296" indent="0" algn="ctr">
              <a:buNone/>
            </a:pPr>
            <a:endParaRPr lang="uk-UA" sz="3600" dirty="0">
              <a:latin typeface="Times New Roman" pitchFamily="18" charset="0"/>
              <a:cs typeface="Times New Roman" pitchFamily="18" charset="0"/>
            </a:endParaRPr>
          </a:p>
          <a:p>
            <a:pPr marL="82296" indent="0" algn="ctr">
              <a:buNone/>
            </a:pPr>
            <a:r>
              <a:rPr lang="uk-UA" sz="6000" dirty="0" smtClean="0">
                <a:latin typeface="Times New Roman" pitchFamily="18" charset="0"/>
                <a:cs typeface="Times New Roman" pitchFamily="18" charset="0"/>
              </a:rPr>
              <a:t>Дякуємо за увагу! </a:t>
            </a:r>
            <a:endParaRPr lang="ru-RU" sz="6000" dirty="0">
              <a:latin typeface="Times New Roman" pitchFamily="18" charset="0"/>
              <a:cs typeface="Times New Roman" pitchFamily="18" charset="0"/>
            </a:endParaRPr>
          </a:p>
        </p:txBody>
      </p:sp>
    </p:spTree>
    <p:extLst>
      <p:ext uri="{BB962C8B-B14F-4D97-AF65-F5344CB8AC3E}">
        <p14:creationId xmlns:p14="http://schemas.microsoft.com/office/powerpoint/2010/main" val="3293432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TM01859868[[fn=Термический]]</Template>
  <TotalTime>2823</TotalTime>
  <Words>251</Words>
  <Application>Microsoft Office PowerPoint</Application>
  <PresentationFormat>Экран (4:3)</PresentationFormat>
  <Paragraphs>30</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Philanthropy Culture in the U.S. Higher Education: Organizational Identification and the Role of Alumni Relations in Fundraising</dc:title>
  <dc:creator>Alla</dc:creator>
  <cp:lastModifiedBy>User</cp:lastModifiedBy>
  <cp:revision>411</cp:revision>
  <dcterms:created xsi:type="dcterms:W3CDTF">2015-01-06T19:34:33Z</dcterms:created>
  <dcterms:modified xsi:type="dcterms:W3CDTF">2020-12-12T15:17:45Z</dcterms:modified>
</cp:coreProperties>
</file>