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0" r:id="rId4"/>
    <p:sldId id="263" r:id="rId5"/>
    <p:sldId id="257" r:id="rId6"/>
    <p:sldId id="259" r:id="rId7"/>
    <p:sldId id="261" r:id="rId8"/>
    <p:sldId id="268" r:id="rId9"/>
    <p:sldId id="269" r:id="rId10"/>
    <p:sldId id="265" r:id="rId11"/>
    <p:sldId id="27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>
        <p:scale>
          <a:sx n="65" d="100"/>
          <a:sy n="65" d="100"/>
        </p:scale>
        <p:origin x="-1284" y="-5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542F-FA4F-4026-AF97-5AEB0C458EF0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9E5-9999-469C-ABD4-9AF49AD3A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958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542F-FA4F-4026-AF97-5AEB0C458EF0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9E5-9999-469C-ABD4-9AF49AD3A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013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542F-FA4F-4026-AF97-5AEB0C458EF0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9E5-9999-469C-ABD4-9AF49AD3A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982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542F-FA4F-4026-AF97-5AEB0C458EF0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9E5-9999-469C-ABD4-9AF49AD3A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25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542F-FA4F-4026-AF97-5AEB0C458EF0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9E5-9999-469C-ABD4-9AF49AD3A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34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542F-FA4F-4026-AF97-5AEB0C458EF0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9E5-9999-469C-ABD4-9AF49AD3A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098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542F-FA4F-4026-AF97-5AEB0C458EF0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9E5-9999-469C-ABD4-9AF49AD3A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364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542F-FA4F-4026-AF97-5AEB0C458EF0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9E5-9999-469C-ABD4-9AF49AD3A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554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542F-FA4F-4026-AF97-5AEB0C458EF0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9E5-9999-469C-ABD4-9AF49AD3A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669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542F-FA4F-4026-AF97-5AEB0C458EF0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9E5-9999-469C-ABD4-9AF49AD3A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116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542F-FA4F-4026-AF97-5AEB0C458EF0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689E5-9999-469C-ABD4-9AF49AD3A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927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5542F-FA4F-4026-AF97-5AEB0C458EF0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689E5-9999-469C-ABD4-9AF49AD3A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95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81548" y="3141406"/>
            <a:ext cx="9144000" cy="3259241"/>
          </a:xfrm>
        </p:spPr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Організація навчання англійської  мови учнів в початковій школі Польщі</a:t>
            </a:r>
            <a:b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uk-UA" sz="3600" b="1" dirty="0" err="1" smtClean="0">
                <a:solidFill>
                  <a:srgbClr val="FF0000"/>
                </a:solidFill>
              </a:rPr>
              <a:t>Коханова</a:t>
            </a:r>
            <a:r>
              <a:rPr lang="uk-UA" sz="3600" b="1" dirty="0" smtClean="0">
                <a:solidFill>
                  <a:srgbClr val="FF0000"/>
                </a:solidFill>
              </a:rPr>
              <a:t> </a:t>
            </a:r>
            <a:r>
              <a:rPr lang="uk-UA" sz="3600" b="1" dirty="0">
                <a:solidFill>
                  <a:srgbClr val="FF0000"/>
                </a:solidFill>
              </a:rPr>
              <a:t>Н.Ю., аспірант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03322" y="457201"/>
            <a:ext cx="8185355" cy="2138516"/>
          </a:xfrm>
        </p:spPr>
        <p:txBody>
          <a:bodyPr>
            <a:normAutofit fontScale="92500" lnSpcReduction="20000"/>
          </a:bodyPr>
          <a:lstStyle/>
          <a:p>
            <a:r>
              <a:rPr lang="ru-RU" sz="3200" b="1" dirty="0" err="1">
                <a:solidFill>
                  <a:srgbClr val="FF0000"/>
                </a:solidFill>
              </a:rPr>
              <a:t>Методологічний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семінар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кафедри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педагогіки</a:t>
            </a:r>
            <a:r>
              <a:rPr lang="ru-RU" sz="3200" b="1" dirty="0">
                <a:solidFill>
                  <a:srgbClr val="FF0000"/>
                </a:solidFill>
              </a:rPr>
              <a:t>, </a:t>
            </a:r>
          </a:p>
          <a:p>
            <a:r>
              <a:rPr lang="ru-RU" sz="3200" b="1" dirty="0" err="1">
                <a:solidFill>
                  <a:srgbClr val="FF0000"/>
                </a:solidFill>
              </a:rPr>
              <a:t>присвячений</a:t>
            </a:r>
            <a:r>
              <a:rPr lang="ru-RU" sz="3200" b="1" dirty="0">
                <a:solidFill>
                  <a:srgbClr val="FF0000"/>
                </a:solidFill>
              </a:rPr>
              <a:t> 96-й </a:t>
            </a:r>
            <a:r>
              <a:rPr lang="ru-RU" sz="3200" b="1" dirty="0" err="1">
                <a:solidFill>
                  <a:srgbClr val="FF0000"/>
                </a:solidFill>
              </a:rPr>
              <a:t>річниці</a:t>
            </a:r>
            <a:endParaRPr lang="ru-RU" sz="3200" b="1" dirty="0">
              <a:solidFill>
                <a:srgbClr val="FF0000"/>
              </a:solidFill>
            </a:endParaRPr>
          </a:p>
          <a:p>
            <a:r>
              <a:rPr lang="ru-RU" sz="3200" b="1" dirty="0" err="1">
                <a:solidFill>
                  <a:srgbClr val="FF0000"/>
                </a:solidFill>
              </a:rPr>
              <a:t>Сумського</a:t>
            </a:r>
            <a:r>
              <a:rPr lang="ru-RU" sz="3200" b="1" dirty="0">
                <a:solidFill>
                  <a:srgbClr val="FF0000"/>
                </a:solidFill>
              </a:rPr>
              <a:t> державного </a:t>
            </a:r>
            <a:r>
              <a:rPr lang="ru-RU" sz="3200" b="1" dirty="0" err="1">
                <a:solidFill>
                  <a:srgbClr val="FF0000"/>
                </a:solidFill>
              </a:rPr>
              <a:t>педагогічного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err="1">
                <a:solidFill>
                  <a:srgbClr val="FF0000"/>
                </a:solidFill>
              </a:rPr>
              <a:t>університету</a:t>
            </a:r>
            <a:endParaRPr lang="ru-RU" sz="3200" b="1" dirty="0">
              <a:solidFill>
                <a:srgbClr val="FF0000"/>
              </a:solidFill>
            </a:endParaRPr>
          </a:p>
          <a:p>
            <a:r>
              <a:rPr lang="ru-RU" sz="3200" b="1" dirty="0" err="1">
                <a:solidFill>
                  <a:srgbClr val="FF0000"/>
                </a:solidFill>
              </a:rPr>
              <a:t>імені</a:t>
            </a:r>
            <a:r>
              <a:rPr lang="ru-RU" sz="3200" b="1" dirty="0">
                <a:solidFill>
                  <a:srgbClr val="FF0000"/>
                </a:solidFill>
              </a:rPr>
              <a:t> А.С. </a:t>
            </a:r>
            <a:r>
              <a:rPr lang="ru-RU" sz="3200" b="1" dirty="0" err="1">
                <a:solidFill>
                  <a:srgbClr val="FF0000"/>
                </a:solidFill>
              </a:rPr>
              <a:t>Макаренка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4" name="Рисунок 3" descr="Logo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5" y="97375"/>
            <a:ext cx="2117770" cy="2226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594" y="97375"/>
            <a:ext cx="1959229" cy="1959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497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Освітня реформа 2017 року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з грудня 2016 року почалася реформа середньої освіти в Польщі, яка </a:t>
            </a:r>
            <a:r>
              <a:rPr lang="uk-UA" dirty="0" smtClean="0"/>
              <a:t>триває і зараз: </a:t>
            </a:r>
            <a:r>
              <a:rPr lang="uk-UA" dirty="0"/>
              <a:t>поступово скасовується освітній рівень «гімназія», початкова школа перетворюється на восьмирічну, після неї </a:t>
            </a:r>
            <a:r>
              <a:rPr lang="uk-UA" dirty="0" smtClean="0"/>
              <a:t>– чотирирічний </a:t>
            </a:r>
            <a:r>
              <a:rPr lang="uk-UA" dirty="0"/>
              <a:t>ліцей або п’ятирічний </a:t>
            </a:r>
            <a:r>
              <a:rPr lang="uk-UA" dirty="0" smtClean="0"/>
              <a:t>технікум.</a:t>
            </a:r>
          </a:p>
          <a:p>
            <a:r>
              <a:rPr lang="uk-UA" dirty="0" smtClean="0"/>
              <a:t>за </a:t>
            </a:r>
            <a:r>
              <a:rPr lang="uk-UA" dirty="0"/>
              <a:t>новою реформою навчання триватиме 12 років.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0266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92557"/>
            <a:ext cx="10515600" cy="1325563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rgbClr val="0070C0"/>
                </a:solidFill>
              </a:rPr>
              <a:t>Національна навчальна програма</a:t>
            </a: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Основою навчання в усіх школах є Національна навчальна програма (вперше запроваджена в 2009 році</a:t>
            </a:r>
            <a:r>
              <a:rPr lang="uk-UA" dirty="0" smtClean="0"/>
              <a:t>).</a:t>
            </a:r>
          </a:p>
          <a:p>
            <a:r>
              <a:rPr lang="uk-UA" dirty="0"/>
              <a:t>Відповідно до Національної навчальної програми, освіта розподіляється на </a:t>
            </a:r>
            <a:r>
              <a:rPr lang="uk-UA" dirty="0">
                <a:solidFill>
                  <a:srgbClr val="FF0000"/>
                </a:solidFill>
              </a:rPr>
              <a:t>чотири трирічні періоди</a:t>
            </a:r>
            <a:r>
              <a:rPr lang="uk-UA" dirty="0"/>
              <a:t>, і для кожного періоду визначено навчальні цілі й очікувані результати навчання для кожного предмету. Всі вчителі зобов'язані включати Національну навчальну програму у власну програму, що складається для конкретного класу, або вибрати комерційну програму.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207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>
                <a:solidFill>
                  <a:srgbClr val="0070C0"/>
                </a:solidFill>
              </a:rPr>
              <a:t>С</a:t>
            </a:r>
            <a:r>
              <a:rPr lang="uk-UA" b="1" i="1" dirty="0" smtClean="0">
                <a:solidFill>
                  <a:srgbClr val="0070C0"/>
                </a:solidFill>
              </a:rPr>
              <a:t>истема </a:t>
            </a:r>
            <a:r>
              <a:rPr lang="ru-RU" b="1" i="1" dirty="0" err="1" smtClean="0">
                <a:solidFill>
                  <a:srgbClr val="0070C0"/>
                </a:solidFill>
              </a:rPr>
              <a:t>освіт</a:t>
            </a:r>
            <a:r>
              <a:rPr lang="uk-UA" b="1" i="1" dirty="0" smtClean="0">
                <a:solidFill>
                  <a:srgbClr val="0070C0"/>
                </a:solidFill>
              </a:rPr>
              <a:t>и</a:t>
            </a:r>
            <a:r>
              <a:rPr lang="ru-RU" b="1" i="1" dirty="0" smtClean="0">
                <a:solidFill>
                  <a:srgbClr val="0070C0"/>
                </a:solidFill>
              </a:rPr>
              <a:t> в </a:t>
            </a:r>
            <a:r>
              <a:rPr lang="ru-RU" b="1" i="1" dirty="0" err="1" smtClean="0">
                <a:solidFill>
                  <a:srgbClr val="0070C0"/>
                </a:solidFill>
              </a:rPr>
              <a:t>Польщі</a:t>
            </a: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система </a:t>
            </a:r>
            <a:r>
              <a:rPr lang="ru-RU" dirty="0" err="1"/>
              <a:t>освіт</a:t>
            </a:r>
            <a:r>
              <a:rPr lang="uk-UA" dirty="0"/>
              <a:t>и</a:t>
            </a:r>
            <a:r>
              <a:rPr lang="ru-RU" dirty="0"/>
              <a:t> в </a:t>
            </a:r>
            <a:r>
              <a:rPr lang="ru-RU" dirty="0" err="1"/>
              <a:t>Польщі</a:t>
            </a:r>
            <a:r>
              <a:rPr lang="ru-RU" dirty="0"/>
              <a:t> </a:t>
            </a:r>
            <a:r>
              <a:rPr lang="uk-UA" dirty="0"/>
              <a:t>складається з таких ланок</a:t>
            </a:r>
            <a:r>
              <a:rPr lang="ru-RU" dirty="0"/>
              <a:t>:</a:t>
            </a:r>
          </a:p>
          <a:p>
            <a:pPr lvl="0"/>
            <a:r>
              <a:rPr lang="ru-RU" dirty="0" err="1"/>
              <a:t>дошкільна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 (</a:t>
            </a:r>
            <a:r>
              <a:rPr lang="ru-RU" dirty="0" err="1"/>
              <a:t>przedszkole</a:t>
            </a:r>
            <a:r>
              <a:rPr lang="ru-RU" dirty="0"/>
              <a:t>): з 3 до 6 </a:t>
            </a:r>
            <a:r>
              <a:rPr lang="ru-RU" dirty="0" err="1"/>
              <a:t>років</a:t>
            </a:r>
            <a:r>
              <a:rPr lang="uk-UA" dirty="0"/>
              <a:t>;</a:t>
            </a:r>
            <a:endParaRPr lang="ru-RU" dirty="0"/>
          </a:p>
          <a:p>
            <a:pPr lvl="0"/>
            <a:r>
              <a:rPr lang="ru-RU" dirty="0"/>
              <a:t>початкова школа (</a:t>
            </a:r>
            <a:r>
              <a:rPr lang="ru-RU" dirty="0" err="1"/>
              <a:t>szkoła</a:t>
            </a:r>
            <a:r>
              <a:rPr lang="ru-RU" dirty="0"/>
              <a:t> </a:t>
            </a:r>
            <a:r>
              <a:rPr lang="ru-RU" dirty="0" err="1"/>
              <a:t>podstawowa</a:t>
            </a:r>
            <a:r>
              <a:rPr lang="ru-RU" dirty="0"/>
              <a:t>): з 6</a:t>
            </a:r>
            <a:r>
              <a:rPr lang="uk-UA" dirty="0"/>
              <a:t>–</a:t>
            </a:r>
            <a:r>
              <a:rPr lang="ru-RU" dirty="0"/>
              <a:t>7 </a:t>
            </a:r>
            <a:r>
              <a:rPr lang="ru-RU" dirty="0" err="1"/>
              <a:t>років</a:t>
            </a:r>
            <a:r>
              <a:rPr lang="ru-RU" dirty="0"/>
              <a:t> і не </a:t>
            </a:r>
            <a:r>
              <a:rPr lang="ru-RU" dirty="0" err="1"/>
              <a:t>пізніше</a:t>
            </a:r>
            <a:r>
              <a:rPr lang="ru-RU" dirty="0"/>
              <a:t> 18 </a:t>
            </a:r>
            <a:r>
              <a:rPr lang="ru-RU" dirty="0" err="1"/>
              <a:t>років</a:t>
            </a:r>
            <a:r>
              <a:rPr lang="uk-UA" dirty="0"/>
              <a:t>;</a:t>
            </a:r>
            <a:endParaRPr lang="ru-RU" dirty="0"/>
          </a:p>
          <a:p>
            <a:pPr lvl="0"/>
            <a:r>
              <a:rPr lang="ru-RU" dirty="0" err="1"/>
              <a:t>післяпочаткова</a:t>
            </a:r>
            <a:r>
              <a:rPr lang="ru-RU" dirty="0"/>
              <a:t> школа (</a:t>
            </a:r>
            <a:r>
              <a:rPr lang="ru-RU" dirty="0" err="1"/>
              <a:t>szkoła</a:t>
            </a:r>
            <a:r>
              <a:rPr lang="ru-RU" dirty="0"/>
              <a:t> </a:t>
            </a:r>
            <a:r>
              <a:rPr lang="ru-RU" dirty="0" err="1"/>
              <a:t>ponadpodstawowa</a:t>
            </a:r>
            <a:r>
              <a:rPr lang="ru-RU" dirty="0"/>
              <a:t>) </a:t>
            </a:r>
            <a:r>
              <a:rPr lang="uk-UA" dirty="0"/>
              <a:t>– </a:t>
            </a:r>
            <a:r>
              <a:rPr lang="ru-RU" dirty="0" err="1"/>
              <a:t>ліцеї</a:t>
            </a:r>
            <a:r>
              <a:rPr lang="ru-RU" dirty="0"/>
              <a:t>, </a:t>
            </a:r>
            <a:r>
              <a:rPr lang="ru-RU" dirty="0" err="1"/>
              <a:t>технікуми</a:t>
            </a:r>
            <a:r>
              <a:rPr lang="ru-RU" dirty="0"/>
              <a:t>: з 16 до 20 </a:t>
            </a:r>
            <a:r>
              <a:rPr lang="ru-RU" dirty="0" err="1"/>
              <a:t>років</a:t>
            </a:r>
            <a:r>
              <a:rPr lang="uk-UA" dirty="0"/>
              <a:t>;</a:t>
            </a:r>
            <a:endParaRPr lang="ru-RU" dirty="0"/>
          </a:p>
          <a:p>
            <a:pPr lvl="0"/>
            <a:r>
              <a:rPr lang="ru-RU" dirty="0" err="1"/>
              <a:t>вища</a:t>
            </a:r>
            <a:r>
              <a:rPr lang="ru-RU" dirty="0"/>
              <a:t> </a:t>
            </a:r>
            <a:r>
              <a:rPr lang="ru-RU" dirty="0" err="1"/>
              <a:t>освіта</a:t>
            </a:r>
            <a:r>
              <a:rPr lang="ru-RU" dirty="0"/>
              <a:t>: з 18 </a:t>
            </a:r>
            <a:r>
              <a:rPr lang="ru-RU" dirty="0" err="1"/>
              <a:t>років</a:t>
            </a:r>
            <a:r>
              <a:rPr lang="ru-RU" dirty="0"/>
              <a:t>,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закінчення</a:t>
            </a:r>
            <a:r>
              <a:rPr lang="ru-RU" dirty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початкової</a:t>
            </a:r>
            <a:r>
              <a:rPr lang="ru-RU" dirty="0" smtClean="0"/>
              <a:t> </a:t>
            </a:r>
            <a:r>
              <a:rPr lang="ru-RU" dirty="0" err="1"/>
              <a:t>школи</a:t>
            </a:r>
            <a:r>
              <a:rPr lang="uk-UA" dirty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6393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877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err="1" smtClean="0">
                <a:solidFill>
                  <a:srgbClr val="0070C0"/>
                </a:solidFill>
              </a:rPr>
              <a:t>Загальна</a:t>
            </a:r>
            <a:r>
              <a:rPr lang="ru-RU" b="1" i="1" dirty="0" smtClean="0">
                <a:solidFill>
                  <a:srgbClr val="0070C0"/>
                </a:solidFill>
              </a:rPr>
              <a:t> </a:t>
            </a:r>
            <a:r>
              <a:rPr lang="ru-RU" b="1" i="1" dirty="0" err="1" smtClean="0">
                <a:solidFill>
                  <a:srgbClr val="0070C0"/>
                </a:solidFill>
              </a:rPr>
              <a:t>освіта</a:t>
            </a:r>
            <a:r>
              <a:rPr lang="ru-RU" b="1" i="1" dirty="0" smtClean="0">
                <a:solidFill>
                  <a:srgbClr val="0070C0"/>
                </a:solidFill>
              </a:rPr>
              <a:t> в </a:t>
            </a:r>
            <a:r>
              <a:rPr lang="ru-RU" b="1" i="1" dirty="0" err="1" smtClean="0">
                <a:solidFill>
                  <a:srgbClr val="0070C0"/>
                </a:solidFill>
              </a:rPr>
              <a:t>початковій</a:t>
            </a:r>
            <a:r>
              <a:rPr lang="ru-RU" b="1" i="1" dirty="0" smtClean="0">
                <a:solidFill>
                  <a:srgbClr val="0070C0"/>
                </a:solidFill>
              </a:rPr>
              <a:t> </a:t>
            </a:r>
            <a:r>
              <a:rPr lang="ru-RU" b="1" i="1" dirty="0" err="1" smtClean="0">
                <a:solidFill>
                  <a:srgbClr val="0070C0"/>
                </a:solidFill>
              </a:rPr>
              <a:t>школі</a:t>
            </a:r>
            <a:r>
              <a:rPr lang="ru-RU" b="1" i="1" dirty="0" smtClean="0">
                <a:solidFill>
                  <a:srgbClr val="0070C0"/>
                </a:solidFill>
              </a:rPr>
              <a:t> </a:t>
            </a:r>
            <a:r>
              <a:rPr lang="ru-RU" b="1" i="1" dirty="0" err="1" smtClean="0">
                <a:solidFill>
                  <a:srgbClr val="0070C0"/>
                </a:solidFill>
              </a:rPr>
              <a:t>поділяється</a:t>
            </a:r>
            <a:r>
              <a:rPr lang="ru-RU" b="1" i="1" dirty="0" smtClean="0">
                <a:solidFill>
                  <a:srgbClr val="0070C0"/>
                </a:solidFill>
              </a:rPr>
              <a:t> на два </a:t>
            </a:r>
            <a:r>
              <a:rPr lang="ru-RU" b="1" i="1" dirty="0" err="1" smtClean="0">
                <a:solidFill>
                  <a:srgbClr val="0070C0"/>
                </a:solidFill>
              </a:rPr>
              <a:t>етапи</a:t>
            </a:r>
            <a:r>
              <a:rPr lang="ru-RU" b="1" i="1" dirty="0" smtClean="0">
                <a:solidFill>
                  <a:srgbClr val="0070C0"/>
                </a:solidFill>
              </a:rPr>
              <a:t>:</a:t>
            </a:r>
            <a:br>
              <a:rPr lang="ru-RU" b="1" i="1" dirty="0" smtClean="0">
                <a:solidFill>
                  <a:srgbClr val="0070C0"/>
                </a:solidFill>
              </a:rPr>
            </a:b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 smtClean="0"/>
              <a:t>Початкова </a:t>
            </a:r>
            <a:r>
              <a:rPr lang="uk-UA" dirty="0"/>
              <a:t>школа в Польщі є елементом сучасної системи освіти та є </a:t>
            </a:r>
            <a:r>
              <a:rPr lang="uk-UA" dirty="0" smtClean="0">
                <a:solidFill>
                  <a:srgbClr val="FF0000"/>
                </a:solidFill>
              </a:rPr>
              <a:t>обов'язковою.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err="1" smtClean="0">
                <a:solidFill>
                  <a:srgbClr val="00B050"/>
                </a:solidFill>
              </a:rPr>
              <a:t>Восьмирічна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>
                <a:solidFill>
                  <a:srgbClr val="00B050"/>
                </a:solidFill>
              </a:rPr>
              <a:t>початкова школа </a:t>
            </a:r>
            <a:r>
              <a:rPr lang="ru-RU" b="1" dirty="0" err="1">
                <a:solidFill>
                  <a:srgbClr val="00B050"/>
                </a:solidFill>
              </a:rPr>
              <a:t>ділиться</a:t>
            </a:r>
            <a:r>
              <a:rPr lang="ru-RU" b="1" dirty="0">
                <a:solidFill>
                  <a:srgbClr val="00B050"/>
                </a:solidFill>
              </a:rPr>
              <a:t> на два </a:t>
            </a:r>
            <a:r>
              <a:rPr lang="ru-RU" b="1" dirty="0" err="1">
                <a:solidFill>
                  <a:srgbClr val="00B050"/>
                </a:solidFill>
              </a:rPr>
              <a:t>етапи</a:t>
            </a:r>
            <a:r>
              <a:rPr lang="ru-RU" b="1" dirty="0">
                <a:solidFill>
                  <a:srgbClr val="00B050"/>
                </a:solidFill>
              </a:rPr>
              <a:t>: </a:t>
            </a:r>
            <a:endParaRPr lang="ru-RU" b="1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ru-RU" b="1" dirty="0" err="1" smtClean="0">
                <a:solidFill>
                  <a:srgbClr val="00B050"/>
                </a:solidFill>
              </a:rPr>
              <a:t>класи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I-III </a:t>
            </a:r>
            <a:r>
              <a:rPr lang="ru-RU" b="1" dirty="0">
                <a:solidFill>
                  <a:srgbClr val="00B050"/>
                </a:solidFill>
              </a:rPr>
              <a:t>і </a:t>
            </a:r>
            <a:r>
              <a:rPr lang="en-US" b="1" dirty="0" smtClean="0">
                <a:solidFill>
                  <a:srgbClr val="00B050"/>
                </a:solidFill>
              </a:rPr>
              <a:t>IV-VIII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ru-RU" b="1" dirty="0"/>
              <a:t>На </a:t>
            </a:r>
            <a:r>
              <a:rPr lang="ru-RU" b="1" dirty="0" err="1"/>
              <a:t>першому</a:t>
            </a:r>
            <a:r>
              <a:rPr lang="ru-RU" b="1" dirty="0"/>
              <a:t> </a:t>
            </a:r>
            <a:r>
              <a:rPr lang="ru-RU" b="1" dirty="0" err="1"/>
              <a:t>етапі</a:t>
            </a:r>
            <a:r>
              <a:rPr lang="ru-RU" dirty="0"/>
              <a:t> </a:t>
            </a:r>
            <a:r>
              <a:rPr lang="ru-RU" b="1" dirty="0"/>
              <a:t>- у </a:t>
            </a:r>
            <a:r>
              <a:rPr lang="en-US" b="1" dirty="0"/>
              <a:t>I-III </a:t>
            </a:r>
            <a:r>
              <a:rPr lang="ru-RU" b="1" dirty="0" err="1"/>
              <a:t>класах</a:t>
            </a:r>
            <a:r>
              <a:rPr lang="ru-RU" b="1" dirty="0"/>
              <a:t> </a:t>
            </a:r>
            <a:r>
              <a:rPr lang="ru-RU" dirty="0"/>
              <a:t>для </a:t>
            </a:r>
            <a:r>
              <a:rPr lang="ru-RU" dirty="0" err="1"/>
              <a:t>дітей</a:t>
            </a:r>
            <a:r>
              <a:rPr lang="ru-RU" dirty="0"/>
              <a:t> </a:t>
            </a:r>
            <a:r>
              <a:rPr lang="ru-RU" dirty="0" err="1"/>
              <a:t>віком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6-7 до 10 </a:t>
            </a:r>
            <a:r>
              <a:rPr lang="ru-RU" dirty="0" err="1"/>
              <a:t>років</a:t>
            </a:r>
            <a:r>
              <a:rPr lang="ru-RU" dirty="0"/>
              <a:t> - </a:t>
            </a:r>
            <a:r>
              <a:rPr lang="ru-RU" dirty="0" err="1"/>
              <a:t>заняття</a:t>
            </a:r>
            <a:r>
              <a:rPr lang="ru-RU" dirty="0"/>
              <a:t> </a:t>
            </a:r>
            <a:r>
              <a:rPr lang="ru-RU" dirty="0" err="1"/>
              <a:t>проводяться</a:t>
            </a:r>
            <a:r>
              <a:rPr lang="ru-RU" dirty="0"/>
              <a:t> у </a:t>
            </a:r>
            <a:r>
              <a:rPr lang="ru-RU" dirty="0" err="1"/>
              <a:t>формі</a:t>
            </a:r>
            <a:r>
              <a:rPr lang="ru-RU" dirty="0"/>
              <a:t> </a:t>
            </a:r>
            <a:r>
              <a:rPr lang="ru-RU" dirty="0" err="1"/>
              <a:t>дошкільної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, без </a:t>
            </a:r>
            <a:r>
              <a:rPr lang="ru-RU" dirty="0" err="1"/>
              <a:t>поділу</a:t>
            </a:r>
            <a:r>
              <a:rPr lang="ru-RU" dirty="0"/>
              <a:t> на </a:t>
            </a:r>
            <a:r>
              <a:rPr lang="ru-RU" dirty="0" err="1"/>
              <a:t>предмети</a:t>
            </a:r>
            <a:r>
              <a:rPr lang="ru-RU" dirty="0"/>
              <a:t>. З </a:t>
            </a:r>
            <a:r>
              <a:rPr lang="ru-RU" dirty="0" err="1"/>
              <a:t>учнями</a:t>
            </a:r>
            <a:r>
              <a:rPr lang="ru-RU" dirty="0"/>
              <a:t> </a:t>
            </a:r>
            <a:r>
              <a:rPr lang="ru-RU" dirty="0" err="1"/>
              <a:t>працює</a:t>
            </a:r>
            <a:r>
              <a:rPr lang="ru-RU" dirty="0"/>
              <a:t> один </a:t>
            </a:r>
            <a:r>
              <a:rPr lang="ru-RU" dirty="0" err="1"/>
              <a:t>вчитель</a:t>
            </a:r>
            <a:r>
              <a:rPr lang="ru-RU" dirty="0"/>
              <a:t>,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</a:t>
            </a:r>
            <a:r>
              <a:rPr lang="ru-RU" dirty="0" err="1"/>
              <a:t>заняття</a:t>
            </a:r>
            <a:r>
              <a:rPr lang="ru-RU" dirty="0"/>
              <a:t> </a:t>
            </a:r>
            <a:r>
              <a:rPr lang="ru-RU" dirty="0" err="1"/>
              <a:t>іноземними</a:t>
            </a:r>
            <a:r>
              <a:rPr lang="ru-RU" dirty="0"/>
              <a:t> </a:t>
            </a:r>
            <a:r>
              <a:rPr lang="ru-RU" dirty="0" err="1"/>
              <a:t>мовами</a:t>
            </a:r>
            <a:r>
              <a:rPr lang="ru-RU" dirty="0"/>
              <a:t>, </a:t>
            </a:r>
            <a:r>
              <a:rPr lang="ru-RU" dirty="0" err="1"/>
              <a:t>фізкультурою</a:t>
            </a:r>
            <a:r>
              <a:rPr lang="ru-RU" dirty="0"/>
              <a:t> і </a:t>
            </a:r>
            <a:r>
              <a:rPr lang="ru-RU" dirty="0" err="1"/>
              <a:t>музикою</a:t>
            </a:r>
            <a:r>
              <a:rPr lang="ru-RU" dirty="0"/>
              <a:t> </a:t>
            </a:r>
            <a:r>
              <a:rPr lang="ru-RU" dirty="0" err="1"/>
              <a:t>ведуть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викладачі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6075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i="1" dirty="0" err="1" smtClean="0">
                <a:solidFill>
                  <a:schemeClr val="accent1">
                    <a:lumMod val="75000"/>
                  </a:schemeClr>
                </a:solidFill>
              </a:rPr>
              <a:t>Основні</a:t>
            </a: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 напрямки </a:t>
            </a:r>
            <a:r>
              <a:rPr lang="ru-RU" sz="3600" b="1" i="1" dirty="0" err="1" smtClean="0">
                <a:solidFill>
                  <a:schemeClr val="accent1">
                    <a:lumMod val="75000"/>
                  </a:schemeClr>
                </a:solidFill>
              </a:rPr>
              <a:t>діяльності</a:t>
            </a: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3600" b="1" i="1" dirty="0" err="1" smtClean="0">
                <a:solidFill>
                  <a:schemeClr val="accent1">
                    <a:lumMod val="75000"/>
                  </a:schemeClr>
                </a:solidFill>
              </a:rPr>
              <a:t>які</a:t>
            </a: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b="1" i="1" dirty="0" err="1" smtClean="0">
                <a:solidFill>
                  <a:schemeClr val="accent1">
                    <a:lumMod val="75000"/>
                  </a:schemeClr>
                </a:solidFill>
              </a:rPr>
              <a:t>мають</a:t>
            </a: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b="1" i="1" dirty="0" err="1" smtClean="0">
                <a:solidFill>
                  <a:schemeClr val="accent1">
                    <a:lumMod val="75000"/>
                  </a:schemeClr>
                </a:solidFill>
              </a:rPr>
              <a:t>сприяти</a:t>
            </a: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b="1" i="1" dirty="0" err="1" smtClean="0">
                <a:solidFill>
                  <a:schemeClr val="accent1">
                    <a:lumMod val="75000"/>
                  </a:schemeClr>
                </a:solidFill>
              </a:rPr>
              <a:t>просуванню</a:t>
            </a: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b="1" i="1" dirty="0" err="1" smtClean="0">
                <a:solidFill>
                  <a:schemeClr val="accent1">
                    <a:lumMod val="75000"/>
                  </a:schemeClr>
                </a:solidFill>
              </a:rPr>
              <a:t>багатомовності</a:t>
            </a: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b="1" i="1" dirty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sz="3600" b="1" i="1" dirty="0" err="1">
                <a:solidFill>
                  <a:schemeClr val="accent1">
                    <a:lumMod val="75000"/>
                  </a:schemeClr>
                </a:solidFill>
              </a:rPr>
              <a:t>Європейському</a:t>
            </a:r>
            <a:r>
              <a:rPr lang="ru-RU" sz="36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b="1" i="1" dirty="0" err="1" smtClean="0">
                <a:solidFill>
                  <a:schemeClr val="accent1">
                    <a:lumMod val="75000"/>
                  </a:schemeClr>
                </a:solidFill>
              </a:rPr>
              <a:t>Союзі</a:t>
            </a:r>
            <a:endParaRPr lang="ru-RU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>
                <a:solidFill>
                  <a:srgbClr val="FF0000"/>
                </a:solidFill>
              </a:rPr>
              <a:t>раннє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вивчення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іноземної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мови</a:t>
            </a:r>
            <a:r>
              <a:rPr lang="ru-RU" dirty="0" smtClean="0"/>
              <a:t>: </a:t>
            </a:r>
          </a:p>
          <a:p>
            <a:r>
              <a:rPr lang="ru-RU" dirty="0" err="1" smtClean="0"/>
              <a:t>вивчення</a:t>
            </a:r>
            <a:r>
              <a:rPr lang="ru-RU" dirty="0" smtClean="0"/>
              <a:t> ІМ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починатися</a:t>
            </a:r>
            <a:r>
              <a:rPr lang="ru-RU" dirty="0"/>
              <a:t> </a:t>
            </a:r>
            <a:r>
              <a:rPr lang="ru-RU" dirty="0" err="1"/>
              <a:t>якомога</a:t>
            </a:r>
            <a:r>
              <a:rPr lang="ru-RU" dirty="0"/>
              <a:t> </a:t>
            </a:r>
            <a:r>
              <a:rPr lang="ru-RU" dirty="0" err="1"/>
              <a:t>раніше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вчителі</a:t>
            </a:r>
            <a:r>
              <a:rPr lang="ru-RU" dirty="0" smtClean="0"/>
              <a:t> </a:t>
            </a:r>
            <a:r>
              <a:rPr lang="ru-RU" dirty="0" err="1"/>
              <a:t>повинні</a:t>
            </a:r>
            <a:r>
              <a:rPr lang="ru-RU" dirty="0"/>
              <a:t>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/>
              <a:t>спеціалізовану</a:t>
            </a:r>
            <a:r>
              <a:rPr lang="ru-RU" dirty="0"/>
              <a:t> </a:t>
            </a:r>
            <a:r>
              <a:rPr lang="ru-RU" dirty="0" err="1" smtClean="0"/>
              <a:t>освіту</a:t>
            </a:r>
            <a:r>
              <a:rPr lang="ru-RU" dirty="0" smtClean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 smtClean="0"/>
              <a:t>навчальний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 </a:t>
            </a:r>
            <a:r>
              <a:rPr lang="ru-RU" dirty="0"/>
              <a:t>у </a:t>
            </a:r>
            <a:r>
              <a:rPr lang="ru-RU" dirty="0" err="1" smtClean="0"/>
              <a:t>молодшій</a:t>
            </a:r>
            <a:r>
              <a:rPr lang="ru-RU" dirty="0" smtClean="0"/>
              <a:t> </a:t>
            </a:r>
            <a:r>
              <a:rPr lang="ru-RU" dirty="0" err="1"/>
              <a:t>віковій</a:t>
            </a:r>
            <a:r>
              <a:rPr lang="ru-RU" dirty="0"/>
              <a:t> </a:t>
            </a:r>
            <a:r>
              <a:rPr lang="ru-RU" dirty="0" err="1"/>
              <a:t>групі</a:t>
            </a:r>
            <a:r>
              <a:rPr lang="ru-RU" dirty="0"/>
              <a:t> проходив </a:t>
            </a:r>
            <a:r>
              <a:rPr lang="ru-RU" dirty="0" err="1"/>
              <a:t>безперебійно</a:t>
            </a:r>
            <a:r>
              <a:rPr lang="ru-RU" dirty="0"/>
              <a:t> і давав </a:t>
            </a:r>
            <a:r>
              <a:rPr lang="ru-RU" dirty="0" err="1"/>
              <a:t>заплановані</a:t>
            </a:r>
            <a:r>
              <a:rPr lang="ru-RU" dirty="0"/>
              <a:t> </a:t>
            </a:r>
            <a:r>
              <a:rPr lang="ru-RU" dirty="0" err="1"/>
              <a:t>результати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uk-UA" dirty="0"/>
              <a:t>У «Програмі з коментарями: Іноземні мови в початковій, середній та середній школі» зазначено, що вивчення мови з раннього віку повинно мати пріоритет, і також необхідно продовжити вивчення тієї ж мови на всіх рівнях освіти, починаючи з першого класу початкової школи до останнього класу середньої школи.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8956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rgbClr val="0070C0"/>
                </a:solidFill>
              </a:rPr>
              <a:t>Рекомендації № R (82) 18  Комітету Міністрів Ради Європи від 24 вересня 1982</a:t>
            </a: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польська система освіти спирається на Рекомендації № R (82) 18  Комітету Міністрів Ради Європи від 24 вересня 1982  про посилену програму навчання сучасних мов Європи, бо «тільки краще знання європейських сучасних мов буде сприяти комунікації та взаємодії між різними європейцями». </a:t>
            </a:r>
            <a:endParaRPr lang="uk-UA" dirty="0" smtClean="0"/>
          </a:p>
          <a:p>
            <a:r>
              <a:rPr lang="uk-UA" dirty="0" smtClean="0"/>
              <a:t>Міністерство </a:t>
            </a:r>
            <a:r>
              <a:rPr lang="uk-UA" dirty="0"/>
              <a:t>Національної Освіти Польщі має сприяти викладанню принаймні однієї європейської мови, крім національної мови, для учнів </a:t>
            </a:r>
            <a:r>
              <a:rPr lang="uk-UA" dirty="0" smtClean="0"/>
              <a:t>із </a:t>
            </a:r>
            <a:r>
              <a:rPr lang="uk-UA" dirty="0"/>
              <a:t>належним розподілом часу та у межах їхніх індивідуальних </a:t>
            </a:r>
            <a:r>
              <a:rPr lang="uk-UA" dirty="0" smtClean="0"/>
              <a:t>здібностей.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0266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Навчальний процес</a:t>
            </a: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Навчальний процес у початковій школі Польщі регламентується Національним </a:t>
            </a:r>
            <a:r>
              <a:rPr lang="uk-UA" dirty="0" err="1" smtClean="0"/>
              <a:t>курикулумом</a:t>
            </a:r>
            <a:r>
              <a:rPr lang="uk-UA" dirty="0" smtClean="0"/>
              <a:t> та шкільним </a:t>
            </a:r>
            <a:r>
              <a:rPr lang="uk-UA" dirty="0" err="1" smtClean="0"/>
              <a:t>курикулумом</a:t>
            </a:r>
            <a:r>
              <a:rPr lang="uk-UA" dirty="0" smtClean="0"/>
              <a:t>.</a:t>
            </a:r>
            <a:endParaRPr lang="ru-RU" dirty="0" smtClean="0"/>
          </a:p>
          <a:p>
            <a:r>
              <a:rPr lang="uk-UA" dirty="0" smtClean="0"/>
              <a:t>30 січня 2018 року Міністерством національної освіти Польщі було підписано нове положення про Національний </a:t>
            </a:r>
            <a:r>
              <a:rPr lang="uk-UA" dirty="0" err="1" smtClean="0"/>
              <a:t>курикулум</a:t>
            </a:r>
            <a:r>
              <a:rPr lang="uk-UA" dirty="0" smtClean="0"/>
              <a:t> початкової освіти для 3-річної загальної початкової школи. Новий Національний </a:t>
            </a:r>
            <a:r>
              <a:rPr lang="uk-UA" dirty="0" err="1" smtClean="0"/>
              <a:t>курикулум</a:t>
            </a:r>
            <a:r>
              <a:rPr lang="uk-UA" dirty="0" smtClean="0"/>
              <a:t> для початкових шкіл почав реалізовуватися з 2018/2019 навчального року (у першому класі).</a:t>
            </a:r>
            <a:endParaRPr lang="en-US" dirty="0" smtClean="0"/>
          </a:p>
          <a:p>
            <a:r>
              <a:rPr lang="uk-UA" dirty="0" smtClean="0"/>
              <a:t>Обсяг початкової освіти в Польщі визначається трьома елементами: Національним </a:t>
            </a:r>
            <a:r>
              <a:rPr lang="uk-UA" dirty="0" err="1" smtClean="0"/>
              <a:t>курикулумом</a:t>
            </a:r>
            <a:r>
              <a:rPr lang="uk-UA" dirty="0" smtClean="0"/>
              <a:t>, шкільним </a:t>
            </a:r>
            <a:r>
              <a:rPr lang="uk-UA" dirty="0" err="1" smtClean="0"/>
              <a:t>курикулумом</a:t>
            </a:r>
            <a:r>
              <a:rPr lang="uk-UA" dirty="0" smtClean="0"/>
              <a:t> та розкладом.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856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>
                <a:solidFill>
                  <a:schemeClr val="accent1">
                    <a:lumMod val="75000"/>
                  </a:schemeClr>
                </a:solidFill>
              </a:rPr>
              <a:t>Обсяг початкової освіти в Польщі</a:t>
            </a: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/>
              <a:t>Національний </a:t>
            </a:r>
            <a:r>
              <a:rPr lang="uk-UA" dirty="0" err="1"/>
              <a:t>курикулум</a:t>
            </a:r>
            <a:r>
              <a:rPr lang="uk-UA" dirty="0"/>
              <a:t> визначає зміст шкільного </a:t>
            </a:r>
            <a:r>
              <a:rPr lang="uk-UA" dirty="0" err="1"/>
              <a:t>курикулуму</a:t>
            </a:r>
            <a:r>
              <a:rPr lang="uk-UA" dirty="0"/>
              <a:t> в початковій освіті. Він містить перелік цілей викладання та навчання, а також обсяг необхідних знань, навичок і компетенцій, які учні повинні засвоїти на початковому рівні освіти. Національний </a:t>
            </a:r>
            <a:r>
              <a:rPr lang="uk-UA" dirty="0" err="1"/>
              <a:t>курикулум</a:t>
            </a:r>
            <a:r>
              <a:rPr lang="uk-UA" dirty="0"/>
              <a:t> визначає обсяг знань і навичок, які мають здобути учні, що закінчують навчання в 3 класі. Обсяг знань і навичок, які учні мають отримати після закінчення навчання в 3 класі, визначається для дітей середнього рівня </a:t>
            </a:r>
            <a:r>
              <a:rPr lang="uk-UA" dirty="0" smtClean="0"/>
              <a:t>здібностей</a:t>
            </a:r>
            <a:r>
              <a:rPr lang="en-US" dirty="0"/>
              <a:t>.</a:t>
            </a:r>
            <a:endParaRPr lang="en-US" dirty="0" smtClean="0"/>
          </a:p>
          <a:p>
            <a:r>
              <a:rPr lang="uk-UA" dirty="0" smtClean="0"/>
              <a:t>Шкільний </a:t>
            </a:r>
            <a:r>
              <a:rPr lang="uk-UA" dirty="0" err="1"/>
              <a:t>курикулум</a:t>
            </a:r>
            <a:r>
              <a:rPr lang="uk-UA" dirty="0"/>
              <a:t> розробляється викладачем з урахуванням віку та здібностей учнів. </a:t>
            </a:r>
            <a:endParaRPr lang="en-US" dirty="0" smtClean="0"/>
          </a:p>
          <a:p>
            <a:r>
              <a:rPr lang="uk-UA" dirty="0" smtClean="0"/>
              <a:t>Розклад </a:t>
            </a:r>
            <a:r>
              <a:rPr lang="uk-UA" dirty="0"/>
              <a:t>визначає щотижневу кількість годин, які виділяються на обов’язкові загальноосвітні класи для учнів І–ІІІ класів початкової школи.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309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6747"/>
          </a:xfrm>
        </p:spPr>
        <p:txBody>
          <a:bodyPr/>
          <a:lstStyle/>
          <a:p>
            <a:pPr algn="ctr"/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Зміст</a:t>
            </a:r>
            <a:r>
              <a:rPr lang="uk-UA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b="1" i="1" dirty="0" smtClean="0">
                <a:solidFill>
                  <a:schemeClr val="accent1">
                    <a:lumMod val="75000"/>
                  </a:schemeClr>
                </a:solidFill>
              </a:rPr>
              <a:t>освіти</a:t>
            </a: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1872"/>
            <a:ext cx="10515600" cy="4915091"/>
          </a:xfrm>
        </p:spPr>
        <p:txBody>
          <a:bodyPr>
            <a:normAutofit fontScale="92500"/>
          </a:bodyPr>
          <a:lstStyle/>
          <a:p>
            <a:r>
              <a:rPr lang="uk-UA" dirty="0"/>
              <a:t>Що стосується змісту освіти, то в описі першого етапу освіти міститься 13 тем, які вже впроваджені в існуючі навчальні плани та підручники. Важливо відмітити те, що основна увага приділяється дитині та її </a:t>
            </a:r>
            <a:r>
              <a:rPr lang="uk-UA" dirty="0" smtClean="0"/>
              <a:t>світу</a:t>
            </a:r>
            <a:r>
              <a:rPr lang="en-US" dirty="0" smtClean="0"/>
              <a:t>.</a:t>
            </a:r>
          </a:p>
          <a:p>
            <a:r>
              <a:rPr lang="uk-UA" dirty="0" smtClean="0"/>
              <a:t>Крім </a:t>
            </a:r>
            <a:r>
              <a:rPr lang="uk-UA" dirty="0"/>
              <a:t>окреслених тем учні мають розуміти прості усні та письмові висловлювання й розповіді, реагувати на команди, писати дуже прості і короткі речення та висловлювання за зразком і самостійно. </a:t>
            </a:r>
            <a:r>
              <a:rPr lang="uk-UA" dirty="0" smtClean="0"/>
              <a:t>Також </a:t>
            </a:r>
            <a:r>
              <a:rPr lang="uk-UA" dirty="0"/>
              <a:t>учні мають знати, що існують різні мови й люди в різних країнах можуть спілкуватися різними мовами, і що варто вивчати їхню мову для того, щоб мати змогу спілкуватися з ними. </a:t>
            </a:r>
            <a:endParaRPr lang="en-US" dirty="0" smtClean="0"/>
          </a:p>
          <a:p>
            <a:r>
              <a:rPr lang="uk-UA" dirty="0" smtClean="0"/>
              <a:t>Учні </a:t>
            </a:r>
            <a:r>
              <a:rPr lang="uk-UA" dirty="0"/>
              <a:t>мають використовувати джерела інформації на сучасній іноземній мові (словники і книги), а також за допомогою іноземної мови користуватися інформаційно-комунікаційними </a:t>
            </a:r>
            <a:r>
              <a:rPr lang="uk-UA" dirty="0" smtClean="0"/>
              <a:t>технологіями</a:t>
            </a:r>
            <a:r>
              <a:rPr lang="en-US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9425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b="1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Приклади шкільних </a:t>
            </a:r>
            <a:r>
              <a:rPr lang="uk-UA" sz="3600" b="1" i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курикулумов</a:t>
            </a:r>
            <a:endParaRPr lang="ru-RU" sz="3600" b="1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Для </a:t>
            </a:r>
            <a:r>
              <a:rPr lang="uk-UA" dirty="0"/>
              <a:t>планування уроків англійської мови вчителі користуються </a:t>
            </a:r>
            <a:r>
              <a:rPr lang="uk-UA" dirty="0" err="1"/>
              <a:t>курикулумом</a:t>
            </a:r>
            <a:r>
              <a:rPr lang="uk-UA" dirty="0"/>
              <a:t> з англійської мови в початковій школі видавництва </a:t>
            </a:r>
            <a:r>
              <a:rPr lang="en-US" dirty="0"/>
              <a:t>Cambridge University Press</a:t>
            </a:r>
            <a:r>
              <a:rPr lang="uk-UA" dirty="0"/>
              <a:t> (</a:t>
            </a:r>
            <a:r>
              <a:rPr lang="uk-UA" dirty="0" err="1"/>
              <a:t>Cambridge</a:t>
            </a:r>
            <a:r>
              <a:rPr lang="uk-UA" dirty="0"/>
              <a:t> </a:t>
            </a:r>
            <a:r>
              <a:rPr lang="uk-UA" dirty="0" err="1"/>
              <a:t>Primary</a:t>
            </a:r>
            <a:r>
              <a:rPr lang="uk-UA" dirty="0"/>
              <a:t> </a:t>
            </a:r>
            <a:r>
              <a:rPr lang="uk-UA" dirty="0" err="1"/>
              <a:t>curriculum</a:t>
            </a:r>
            <a:r>
              <a:rPr lang="uk-UA" dirty="0"/>
              <a:t>). </a:t>
            </a:r>
            <a:endParaRPr lang="uk-UA" dirty="0" smtClean="0"/>
          </a:p>
          <a:p>
            <a:r>
              <a:rPr lang="uk-UA" dirty="0" smtClean="0"/>
              <a:t>Програма </a:t>
            </a:r>
            <a:r>
              <a:rPr lang="uk-UA" dirty="0"/>
              <a:t>викладання англійської мови на 1-му етапі навчання Ілони </a:t>
            </a:r>
            <a:r>
              <a:rPr lang="uk-UA" dirty="0" err="1"/>
              <a:t>Студзінської</a:t>
            </a:r>
            <a:r>
              <a:rPr lang="uk-UA" dirty="0"/>
              <a:t>, </a:t>
            </a:r>
            <a:r>
              <a:rPr lang="uk-UA" dirty="0" err="1"/>
              <a:t>Аркадіуша</a:t>
            </a:r>
            <a:r>
              <a:rPr lang="uk-UA" dirty="0"/>
              <a:t> </a:t>
            </a:r>
            <a:r>
              <a:rPr lang="uk-UA" dirty="0" err="1"/>
              <a:t>Мєдели</a:t>
            </a:r>
            <a:r>
              <a:rPr lang="uk-UA" dirty="0"/>
              <a:t>, Магдалени </a:t>
            </a:r>
            <a:r>
              <a:rPr lang="uk-UA" dirty="0" err="1"/>
              <a:t>Кондро</a:t>
            </a:r>
            <a:r>
              <a:rPr lang="uk-UA" dirty="0"/>
              <a:t>, </a:t>
            </a:r>
            <a:r>
              <a:rPr lang="uk-UA" dirty="0" err="1"/>
              <a:t>Еви</a:t>
            </a:r>
            <a:r>
              <a:rPr lang="uk-UA" dirty="0"/>
              <a:t> Петровської, Анни </a:t>
            </a:r>
            <a:r>
              <a:rPr lang="uk-UA" dirty="0" smtClean="0"/>
              <a:t>Сікорської.</a:t>
            </a:r>
          </a:p>
          <a:p>
            <a:r>
              <a:rPr lang="uk-UA" dirty="0" smtClean="0"/>
              <a:t>Програма навчання англійської мови для 1–3 класів </a:t>
            </a:r>
            <a:r>
              <a:rPr lang="uk-UA" dirty="0" err="1" smtClean="0"/>
              <a:t>Маріоли</a:t>
            </a:r>
            <a:r>
              <a:rPr lang="uk-UA" dirty="0" smtClean="0"/>
              <a:t> </a:t>
            </a:r>
            <a:r>
              <a:rPr lang="uk-UA" dirty="0"/>
              <a:t>Богуцької (</a:t>
            </a:r>
            <a:r>
              <a:rPr lang="en-US" dirty="0"/>
              <a:t>P</a:t>
            </a:r>
            <a:r>
              <a:rPr lang="uk-UA" dirty="0" err="1"/>
              <a:t>rogram</a:t>
            </a:r>
            <a:r>
              <a:rPr lang="uk-UA" dirty="0"/>
              <a:t> </a:t>
            </a:r>
            <a:r>
              <a:rPr lang="uk-UA" dirty="0" err="1"/>
              <a:t>nauczania</a:t>
            </a:r>
            <a:r>
              <a:rPr lang="uk-UA" dirty="0"/>
              <a:t> </a:t>
            </a:r>
            <a:r>
              <a:rPr lang="uk-UA" dirty="0" err="1"/>
              <a:t>języka</a:t>
            </a:r>
            <a:r>
              <a:rPr lang="uk-UA" dirty="0"/>
              <a:t> </a:t>
            </a:r>
            <a:r>
              <a:rPr lang="uk-UA" dirty="0" err="1"/>
              <a:t>angielskiego</a:t>
            </a:r>
            <a:r>
              <a:rPr lang="uk-UA" dirty="0"/>
              <a:t> </a:t>
            </a:r>
            <a:r>
              <a:rPr lang="uk-UA" dirty="0" err="1"/>
              <a:t>dla</a:t>
            </a:r>
            <a:r>
              <a:rPr lang="uk-UA" dirty="0"/>
              <a:t> </a:t>
            </a:r>
            <a:r>
              <a:rPr lang="uk-UA" dirty="0" err="1"/>
              <a:t>klas</a:t>
            </a:r>
            <a:r>
              <a:rPr lang="uk-UA" dirty="0"/>
              <a:t> І-ІІІ (</a:t>
            </a:r>
            <a:r>
              <a:rPr lang="en-US" dirty="0" err="1"/>
              <a:t>autorka</a:t>
            </a:r>
            <a:r>
              <a:rPr lang="uk-UA" dirty="0"/>
              <a:t> </a:t>
            </a:r>
            <a:r>
              <a:rPr lang="uk-UA" dirty="0" err="1"/>
              <a:t>Mariola</a:t>
            </a:r>
            <a:r>
              <a:rPr lang="uk-UA" dirty="0"/>
              <a:t> </a:t>
            </a:r>
            <a:r>
              <a:rPr lang="uk-UA" dirty="0" err="1"/>
              <a:t>Bogucka</a:t>
            </a:r>
            <a:r>
              <a:rPr lang="uk-UA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07252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830</Words>
  <Application>Microsoft Office PowerPoint</Application>
  <PresentationFormat>Произвольный</PresentationFormat>
  <Paragraphs>46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Організація навчання англійської  мови учнів в початковій школі Польщі Коханова Н.Ю., аспірант </vt:lpstr>
      <vt:lpstr>Освітня реформа 2017 року</vt:lpstr>
      <vt:lpstr>Національна навчальна програма</vt:lpstr>
      <vt:lpstr>Система освіти в Польщі</vt:lpstr>
      <vt:lpstr>Загальна освіта в початковій школі поділяється на два етапи: </vt:lpstr>
      <vt:lpstr>Основні напрямки діяльності, які мають сприяти просуванню багатомовності в Європейському Союзі</vt:lpstr>
      <vt:lpstr>Рекомендації № R (82) 18  Комітету Міністрів Ради Європи від 24 вересня 1982</vt:lpstr>
      <vt:lpstr>Навчальний процес</vt:lpstr>
      <vt:lpstr>Обсяг початкової освіти в Польщі</vt:lpstr>
      <vt:lpstr>Зміст освіти</vt:lpstr>
      <vt:lpstr>Приклади шкільних курикулумов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Організація навчання англійської  мови учнів в початковій школі Польщі</dc:title>
  <dc:creator>usercs</dc:creator>
  <cp:lastModifiedBy>User</cp:lastModifiedBy>
  <cp:revision>13</cp:revision>
  <dcterms:created xsi:type="dcterms:W3CDTF">2020-11-19T11:05:27Z</dcterms:created>
  <dcterms:modified xsi:type="dcterms:W3CDTF">2020-12-12T15:16:59Z</dcterms:modified>
</cp:coreProperties>
</file>