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67" r:id="rId2"/>
    <p:sldId id="261" r:id="rId3"/>
    <p:sldId id="264" r:id="rId4"/>
    <p:sldId id="268" r:id="rId5"/>
    <p:sldId id="270" r:id="rId6"/>
    <p:sldId id="269" r:id="rId7"/>
    <p:sldId id="265" r:id="rId8"/>
    <p:sldId id="272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9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5" d="100"/>
          <a:sy n="95" d="100"/>
        </p:scale>
        <p:origin x="-216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0E95A-2777-48E4-9096-97368A2BCB5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CD4EB92B-67F3-4ACF-943C-EB1C0DEFA83F}" type="pres">
      <dgm:prSet presAssocID="{BCE0E95A-2777-48E4-9096-97368A2BCB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7769E6C-61AE-49EE-82DD-F042D4B60F88}" type="presOf" srcId="{BCE0E95A-2777-48E4-9096-97368A2BCB53}" destId="{CD4EB92B-67F3-4ACF-943C-EB1C0DEFA83F}" srcOrd="0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907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729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839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9690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459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34677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9897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74874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2673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0115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5612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1163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1156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27448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2917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0443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21926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B29AA-245E-4EE5-9448-CB92C9D36541}" type="datetimeFigureOut">
              <a:rPr lang="x-none" smtClean="0"/>
              <a:t>12.12.2020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30461-D981-4BEE-AE47-8C5CC9D1AF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469916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3">
            <a:extLst>
              <a:ext uri="{FF2B5EF4-FFF2-40B4-BE49-F238E27FC236}">
                <a16:creationId xmlns:a16="http://schemas.microsoft.com/office/drawing/2014/main" xmlns="" id="{61C6D790-69F0-40CA-813A-84D724D1C6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4847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 Diagonal Corner Rectangle 7">
            <a:extLst>
              <a:ext uri="{FF2B5EF4-FFF2-40B4-BE49-F238E27FC236}">
                <a16:creationId xmlns:a16="http://schemas.microsoft.com/office/drawing/2014/main" xmlns="" id="{F5A78137-DBB7-4A93-98AC-5606814E2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040673" y="806450"/>
            <a:ext cx="9319476" cy="4502149"/>
          </a:xfrm>
          <a:prstGeom prst="round2DiagRect">
            <a:avLst>
              <a:gd name="adj1" fmla="val 7929"/>
              <a:gd name="adj2" fmla="val 0"/>
            </a:avLst>
          </a:prstGeom>
          <a:solidFill>
            <a:schemeClr val="bg2">
              <a:lumMod val="50000"/>
              <a:alpha val="80000"/>
            </a:schemeClr>
          </a:solidFill>
          <a:ln w="19050" cap="sq">
            <a:solidFill>
              <a:srgbClr val="FFFFFF">
                <a:alpha val="60000"/>
              </a:srgbClr>
            </a:solidFill>
            <a:miter lim="800000"/>
          </a:ln>
          <a:effectLst>
            <a:outerShdw blurRad="88900" dist="38100" dir="5400000" algn="t" rotWithShape="0">
              <a:srgbClr val="092338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81F3F67-B3B7-4AF2-AFA0-D79383672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145" y="1125511"/>
            <a:ext cx="7135566" cy="3178634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Формування</a:t>
            </a:r>
            <a:r>
              <a:rPr lang="ru-RU" sz="4000" b="1" dirty="0"/>
              <a:t> цифрового </a:t>
            </a:r>
            <a:r>
              <a:rPr lang="ru-RU" sz="4000" b="1" dirty="0" err="1"/>
              <a:t>навчального</a:t>
            </a:r>
            <a:r>
              <a:rPr lang="ru-RU" sz="4000" b="1" dirty="0"/>
              <a:t> </a:t>
            </a:r>
            <a:r>
              <a:rPr lang="ru-RU" sz="4000" b="1" dirty="0" err="1"/>
              <a:t>середовища</a:t>
            </a:r>
            <a:r>
              <a:rPr lang="ru-RU" sz="4000" b="1" dirty="0"/>
              <a:t> закладу </a:t>
            </a:r>
            <a:r>
              <a:rPr lang="ru-RU" sz="4000" b="1" dirty="0" err="1"/>
              <a:t>вищої</a:t>
            </a:r>
            <a:r>
              <a:rPr lang="ru-RU" sz="4000" b="1" dirty="0"/>
              <a:t> </a:t>
            </a:r>
            <a:r>
              <a:rPr lang="ru-RU" sz="4000" b="1" dirty="0" err="1"/>
              <a:t>освіти</a:t>
            </a:r>
            <a:r>
              <a:rPr lang="ru-RU" sz="4000" b="1" dirty="0"/>
              <a:t>: </a:t>
            </a:r>
            <a:r>
              <a:rPr lang="ru-RU" sz="4000" b="1" dirty="0" err="1"/>
              <a:t>виклики</a:t>
            </a:r>
            <a:r>
              <a:rPr lang="ru-RU" sz="4000" b="1" dirty="0"/>
              <a:t> для </a:t>
            </a:r>
            <a:r>
              <a:rPr lang="ru-RU" sz="4000" b="1" dirty="0" err="1"/>
              <a:t>СумДПУ</a:t>
            </a:r>
            <a:r>
              <a:rPr lang="ru-RU" sz="4000" b="1" dirty="0"/>
              <a:t> </a:t>
            </a:r>
            <a:r>
              <a:rPr lang="ru-RU" sz="4000" b="1" dirty="0" err="1"/>
              <a:t>імені</a:t>
            </a:r>
            <a:r>
              <a:rPr lang="ru-RU" sz="4000" b="1" dirty="0"/>
              <a:t> А.С. Макаренка</a:t>
            </a:r>
            <a:endParaRPr lang="x-none" sz="4000" b="1" dirty="0">
              <a:solidFill>
                <a:srgbClr val="FFFFFF"/>
              </a:solidFill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786A755C-D921-4C0C-8B66-2DACAE1CB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4139" y="4304145"/>
            <a:ext cx="7136760" cy="682720"/>
          </a:xfrm>
        </p:spPr>
        <p:txBody>
          <a:bodyPr>
            <a:normAutofit/>
          </a:bodyPr>
          <a:lstStyle/>
          <a:p>
            <a:pPr algn="r"/>
            <a:r>
              <a:rPr lang="uk-UA" sz="1800" dirty="0">
                <a:solidFill>
                  <a:srgbClr val="FFFFFF"/>
                </a:solidFill>
              </a:rPr>
              <a:t>Марина Бойченко</a:t>
            </a:r>
            <a:endParaRPr lang="x-none" sz="1800" dirty="0">
              <a:solidFill>
                <a:srgbClr val="FFFFFF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AC36FA0-760F-40F8-8FFA-8FA60AF81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77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2A0D4479-131B-4D55-B92F-07D44E282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Форми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дигіталізації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освітнього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середовища</a:t>
            </a:r>
            <a:endParaRPr lang="x-none" b="1" dirty="0">
              <a:solidFill>
                <a:srgbClr val="002060"/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14EF8CB-8601-42B1-99F4-E6CABB83F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776" y="2240249"/>
            <a:ext cx="9905999" cy="3892695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перенесення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наявних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навчальних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матеріалів</a:t>
            </a:r>
            <a:r>
              <a:rPr lang="ru-RU" dirty="0">
                <a:solidFill>
                  <a:srgbClr val="002060"/>
                </a:solidFill>
              </a:rPr>
              <a:t> у </a:t>
            </a:r>
            <a:r>
              <a:rPr lang="ru-RU" dirty="0" err="1">
                <a:solidFill>
                  <a:srgbClr val="002060"/>
                </a:solidFill>
              </a:rPr>
              <a:t>цифрове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середовище</a:t>
            </a:r>
            <a:r>
              <a:rPr lang="ru-RU" dirty="0">
                <a:solidFill>
                  <a:srgbClr val="002060"/>
                </a:solidFill>
              </a:rPr>
              <a:t>;</a:t>
            </a:r>
          </a:p>
          <a:p>
            <a:r>
              <a:rPr lang="ru-RU" dirty="0" err="1">
                <a:solidFill>
                  <a:srgbClr val="002060"/>
                </a:solidFill>
              </a:rPr>
              <a:t>формування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інтерактивного</a:t>
            </a:r>
            <a:r>
              <a:rPr lang="ru-RU" dirty="0">
                <a:solidFill>
                  <a:srgbClr val="002060"/>
                </a:solidFill>
              </a:rPr>
              <a:t> цифрового </a:t>
            </a:r>
            <a:r>
              <a:rPr lang="ru-RU" dirty="0" err="1">
                <a:solidFill>
                  <a:srgbClr val="002060"/>
                </a:solidFill>
              </a:rPr>
              <a:t>середовища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взаємодії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викладача</a:t>
            </a:r>
            <a:r>
              <a:rPr lang="ru-RU" dirty="0">
                <a:solidFill>
                  <a:srgbClr val="002060"/>
                </a:solidFill>
              </a:rPr>
              <a:t> та студента;</a:t>
            </a:r>
          </a:p>
          <a:p>
            <a:r>
              <a:rPr lang="uk-UA" dirty="0">
                <a:solidFill>
                  <a:srgbClr val="002060"/>
                </a:solidFill>
              </a:rPr>
              <a:t>створення нових типів навчальних </a:t>
            </a:r>
            <a:r>
              <a:rPr lang="uk-UA" dirty="0" err="1">
                <a:solidFill>
                  <a:srgbClr val="002060"/>
                </a:solidFill>
              </a:rPr>
              <a:t>инструментів</a:t>
            </a:r>
            <a:r>
              <a:rPr lang="uk-UA" dirty="0">
                <a:solidFill>
                  <a:srgbClr val="002060"/>
                </a:solidFill>
              </a:rPr>
              <a:t>;</a:t>
            </a:r>
          </a:p>
          <a:p>
            <a:r>
              <a:rPr lang="uk-UA" dirty="0">
                <a:solidFill>
                  <a:srgbClr val="002060"/>
                </a:solidFill>
              </a:rPr>
              <a:t>створення принципово нових форм навчання за рахунок використання можливостей цифрового середовища;</a:t>
            </a:r>
          </a:p>
          <a:p>
            <a:r>
              <a:rPr lang="ru-RU" dirty="0" err="1">
                <a:solidFill>
                  <a:srgbClr val="002060"/>
                </a:solidFill>
              </a:rPr>
              <a:t>включення</a:t>
            </a:r>
            <a:r>
              <a:rPr lang="ru-RU" dirty="0">
                <a:solidFill>
                  <a:srgbClr val="002060"/>
                </a:solidFill>
              </a:rPr>
              <a:t> в </a:t>
            </a:r>
            <a:r>
              <a:rPr lang="ru-RU" dirty="0" err="1">
                <a:solidFill>
                  <a:srgbClr val="002060"/>
                </a:solidFill>
              </a:rPr>
              <a:t>процес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навчання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можливостей</a:t>
            </a:r>
            <a:r>
              <a:rPr lang="ru-RU" dirty="0">
                <a:solidFill>
                  <a:srgbClr val="002060"/>
                </a:solidFill>
              </a:rPr>
              <a:t> штучного </a:t>
            </a:r>
            <a:r>
              <a:rPr lang="ru-RU" dirty="0" err="1">
                <a:solidFill>
                  <a:srgbClr val="002060"/>
                </a:solidFill>
              </a:rPr>
              <a:t>інтелекту</a:t>
            </a:r>
            <a:endParaRPr lang="x-none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A8AD4EC-6861-4D15-90B3-4EE9094EA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901" y="75748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608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2">
            <a:extLst>
              <a:ext uri="{FF2B5EF4-FFF2-40B4-BE49-F238E27FC236}">
                <a16:creationId xmlns:a16="http://schemas.microsoft.com/office/drawing/2014/main" xmlns="" id="{59FACE42-44B0-4185-8ED4-9043A78C86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7" name="Group 121">
            <a:extLst>
              <a:ext uri="{FF2B5EF4-FFF2-40B4-BE49-F238E27FC236}">
                <a16:creationId xmlns:a16="http://schemas.microsoft.com/office/drawing/2014/main" xmlns="" id="{A838DBA2-246D-4087-AE0A-6EA2B4B65A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xmlns="" id="{B4406F95-9579-494D-BE1E-A012A7F4CB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5" name="Rectangle 5">
                <a:extLst>
                  <a:ext uri="{FF2B5EF4-FFF2-40B4-BE49-F238E27FC236}">
                    <a16:creationId xmlns:a16="http://schemas.microsoft.com/office/drawing/2014/main" xmlns="" id="{4C8D671A-5C73-44CA-B6D0-7F3BC195BA6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36" name="Freeform 6">
                <a:extLst>
                  <a:ext uri="{FF2B5EF4-FFF2-40B4-BE49-F238E27FC236}">
                    <a16:creationId xmlns:a16="http://schemas.microsoft.com/office/drawing/2014/main" xmlns="" id="{F0DB3AC8-B5AD-4004-B0B9-74B58BECA0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7" name="Freeform 7">
                <a:extLst>
                  <a:ext uri="{FF2B5EF4-FFF2-40B4-BE49-F238E27FC236}">
                    <a16:creationId xmlns:a16="http://schemas.microsoft.com/office/drawing/2014/main" xmlns="" id="{F3B2C8F3-E236-45B2-B2E1-8460F8FD6DD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8" name="Freeform 8">
                <a:extLst>
                  <a:ext uri="{FF2B5EF4-FFF2-40B4-BE49-F238E27FC236}">
                    <a16:creationId xmlns:a16="http://schemas.microsoft.com/office/drawing/2014/main" xmlns="" id="{761EE3AC-0BC2-4A29-AD58-5CB0EEFF96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9" name="Freeform 9">
                <a:extLst>
                  <a:ext uri="{FF2B5EF4-FFF2-40B4-BE49-F238E27FC236}">
                    <a16:creationId xmlns:a16="http://schemas.microsoft.com/office/drawing/2014/main" xmlns="" id="{38DC43BE-83DD-43F3-A21F-9B58B1074FF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0" name="Freeform 10">
                <a:extLst>
                  <a:ext uri="{FF2B5EF4-FFF2-40B4-BE49-F238E27FC236}">
                    <a16:creationId xmlns:a16="http://schemas.microsoft.com/office/drawing/2014/main" xmlns="" id="{112583CE-53E8-48F6-9F71-25A32BFD61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1" name="Freeform 11">
                <a:extLst>
                  <a:ext uri="{FF2B5EF4-FFF2-40B4-BE49-F238E27FC236}">
                    <a16:creationId xmlns:a16="http://schemas.microsoft.com/office/drawing/2014/main" xmlns="" id="{229A7966-2C4F-4334-8FB7-08521F984D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2" name="Freeform 12">
                <a:extLst>
                  <a:ext uri="{FF2B5EF4-FFF2-40B4-BE49-F238E27FC236}">
                    <a16:creationId xmlns:a16="http://schemas.microsoft.com/office/drawing/2014/main" xmlns="" id="{656FCF6A-DF5B-42AA-83C4-22CD7B9947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3" name="Freeform 13">
                <a:extLst>
                  <a:ext uri="{FF2B5EF4-FFF2-40B4-BE49-F238E27FC236}">
                    <a16:creationId xmlns:a16="http://schemas.microsoft.com/office/drawing/2014/main" xmlns="" id="{E908B3EE-F31D-4E8D-BF3C-71F5B35F02F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4" name="Freeform 14">
                <a:extLst>
                  <a:ext uri="{FF2B5EF4-FFF2-40B4-BE49-F238E27FC236}">
                    <a16:creationId xmlns:a16="http://schemas.microsoft.com/office/drawing/2014/main" xmlns="" id="{DA9F96D7-B42C-4F80-8F26-72388FE0C2E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5" name="Freeform 15">
                <a:extLst>
                  <a:ext uri="{FF2B5EF4-FFF2-40B4-BE49-F238E27FC236}">
                    <a16:creationId xmlns:a16="http://schemas.microsoft.com/office/drawing/2014/main" xmlns="" id="{5C9D5861-5A45-408A-A25E-61ED661AD75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6" name="Line 16">
                <a:extLst>
                  <a:ext uri="{FF2B5EF4-FFF2-40B4-BE49-F238E27FC236}">
                    <a16:creationId xmlns:a16="http://schemas.microsoft.com/office/drawing/2014/main" xmlns="" id="{DEEF5DD7-13B2-4CBB-A1AE-193A618B0F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47" name="Freeform 17">
                <a:extLst>
                  <a:ext uri="{FF2B5EF4-FFF2-40B4-BE49-F238E27FC236}">
                    <a16:creationId xmlns:a16="http://schemas.microsoft.com/office/drawing/2014/main" xmlns="" id="{3D896DDA-5AD2-4360-9E65-A792131051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8" name="Freeform 18">
                <a:extLst>
                  <a:ext uri="{FF2B5EF4-FFF2-40B4-BE49-F238E27FC236}">
                    <a16:creationId xmlns:a16="http://schemas.microsoft.com/office/drawing/2014/main" xmlns="" id="{C088F3B1-D893-4078-8EAE-6A3776F6754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9" name="Freeform 19">
                <a:extLst>
                  <a:ext uri="{FF2B5EF4-FFF2-40B4-BE49-F238E27FC236}">
                    <a16:creationId xmlns:a16="http://schemas.microsoft.com/office/drawing/2014/main" xmlns="" id="{23CCB367-42E1-4DEF-BABD-7457EB9F28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0" name="Freeform 20">
                <a:extLst>
                  <a:ext uri="{FF2B5EF4-FFF2-40B4-BE49-F238E27FC236}">
                    <a16:creationId xmlns:a16="http://schemas.microsoft.com/office/drawing/2014/main" xmlns="" id="{BAFD46CE-CD21-4C8E-8ACE-B1A0B74A90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1" name="Rectangle 21">
                <a:extLst>
                  <a:ext uri="{FF2B5EF4-FFF2-40B4-BE49-F238E27FC236}">
                    <a16:creationId xmlns:a16="http://schemas.microsoft.com/office/drawing/2014/main" xmlns="" id="{23980A26-1FFF-4434-A77C-C5A1C96A54B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52" name="Freeform 22">
                <a:extLst>
                  <a:ext uri="{FF2B5EF4-FFF2-40B4-BE49-F238E27FC236}">
                    <a16:creationId xmlns:a16="http://schemas.microsoft.com/office/drawing/2014/main" xmlns="" id="{AE64C1E5-E917-4222-8080-3EF831FB464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3" name="Freeform 23">
                <a:extLst>
                  <a:ext uri="{FF2B5EF4-FFF2-40B4-BE49-F238E27FC236}">
                    <a16:creationId xmlns:a16="http://schemas.microsoft.com/office/drawing/2014/main" xmlns="" id="{D4D42DE6-99E5-4D28-834E-6601A7DD93A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4" name="Freeform 24">
                <a:extLst>
                  <a:ext uri="{FF2B5EF4-FFF2-40B4-BE49-F238E27FC236}">
                    <a16:creationId xmlns:a16="http://schemas.microsoft.com/office/drawing/2014/main" xmlns="" id="{194304B3-4C44-49E0-A677-19E2DA8CC9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5" name="Freeform 25">
                <a:extLst>
                  <a:ext uri="{FF2B5EF4-FFF2-40B4-BE49-F238E27FC236}">
                    <a16:creationId xmlns:a16="http://schemas.microsoft.com/office/drawing/2014/main" xmlns="" id="{C726387F-F77D-4FB6-A177-1DC6115E84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6" name="Freeform 26">
                <a:extLst>
                  <a:ext uri="{FF2B5EF4-FFF2-40B4-BE49-F238E27FC236}">
                    <a16:creationId xmlns:a16="http://schemas.microsoft.com/office/drawing/2014/main" xmlns="" id="{2F09766D-0653-4646-BA37-8FC23294BA7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7" name="Freeform 27">
                <a:extLst>
                  <a:ext uri="{FF2B5EF4-FFF2-40B4-BE49-F238E27FC236}">
                    <a16:creationId xmlns:a16="http://schemas.microsoft.com/office/drawing/2014/main" xmlns="" id="{F50D9867-C9E0-462B-894F-B2F97E26AC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8" name="Freeform 28">
                <a:extLst>
                  <a:ext uri="{FF2B5EF4-FFF2-40B4-BE49-F238E27FC236}">
                    <a16:creationId xmlns:a16="http://schemas.microsoft.com/office/drawing/2014/main" xmlns="" id="{44179987-9B3B-4BC1-9BDA-EC9F30A3794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9" name="Freeform 29">
                <a:extLst>
                  <a:ext uri="{FF2B5EF4-FFF2-40B4-BE49-F238E27FC236}">
                    <a16:creationId xmlns:a16="http://schemas.microsoft.com/office/drawing/2014/main" xmlns="" id="{EF0E5480-8C2D-4FFE-9357-938DF0642B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0" name="Freeform 30">
                <a:extLst>
                  <a:ext uri="{FF2B5EF4-FFF2-40B4-BE49-F238E27FC236}">
                    <a16:creationId xmlns:a16="http://schemas.microsoft.com/office/drawing/2014/main" xmlns="" id="{FDAC2F76-95E6-4EE4-8A26-47CDAE5C62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1" name="Freeform 31">
                <a:extLst>
                  <a:ext uri="{FF2B5EF4-FFF2-40B4-BE49-F238E27FC236}">
                    <a16:creationId xmlns:a16="http://schemas.microsoft.com/office/drawing/2014/main" xmlns="" id="{249EB4AA-5D5B-4A3A-9F2D-6E4EDF2046C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xmlns="" id="{375D3DC5-0B19-4EA9-A350-6218AC28CD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25" name="Freeform 32">
                <a:extLst>
                  <a:ext uri="{FF2B5EF4-FFF2-40B4-BE49-F238E27FC236}">
                    <a16:creationId xmlns:a16="http://schemas.microsoft.com/office/drawing/2014/main" xmlns="" id="{86B5A458-9418-4EDA-9B6F-E4754ABADF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6" name="Freeform 33">
                <a:extLst>
                  <a:ext uri="{FF2B5EF4-FFF2-40B4-BE49-F238E27FC236}">
                    <a16:creationId xmlns:a16="http://schemas.microsoft.com/office/drawing/2014/main" xmlns="" id="{6307D20D-BE6F-4BFD-8A35-230A01AD72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7" name="Freeform 34">
                <a:extLst>
                  <a:ext uri="{FF2B5EF4-FFF2-40B4-BE49-F238E27FC236}">
                    <a16:creationId xmlns:a16="http://schemas.microsoft.com/office/drawing/2014/main" xmlns="" id="{37A04039-8217-4B7F-8F43-4039DF087D8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8" name="Freeform 35">
                <a:extLst>
                  <a:ext uri="{FF2B5EF4-FFF2-40B4-BE49-F238E27FC236}">
                    <a16:creationId xmlns:a16="http://schemas.microsoft.com/office/drawing/2014/main" xmlns="" id="{CA6CE641-5DEB-4A06-B9C3-B726A334C2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9" name="Freeform 36">
                <a:extLst>
                  <a:ext uri="{FF2B5EF4-FFF2-40B4-BE49-F238E27FC236}">
                    <a16:creationId xmlns:a16="http://schemas.microsoft.com/office/drawing/2014/main" xmlns="" id="{D08C7C1C-DF39-4479-94BD-47E71DE4221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0" name="Freeform 37">
                <a:extLst>
                  <a:ext uri="{FF2B5EF4-FFF2-40B4-BE49-F238E27FC236}">
                    <a16:creationId xmlns:a16="http://schemas.microsoft.com/office/drawing/2014/main" xmlns="" id="{27C5EAA7-E449-48C0-9B14-E677E6ECF89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1" name="Freeform 38">
                <a:extLst>
                  <a:ext uri="{FF2B5EF4-FFF2-40B4-BE49-F238E27FC236}">
                    <a16:creationId xmlns:a16="http://schemas.microsoft.com/office/drawing/2014/main" xmlns="" id="{AA6A8A39-39D4-41FE-9974-CB46106A73D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2" name="Freeform 39">
                <a:extLst>
                  <a:ext uri="{FF2B5EF4-FFF2-40B4-BE49-F238E27FC236}">
                    <a16:creationId xmlns:a16="http://schemas.microsoft.com/office/drawing/2014/main" xmlns="" id="{433C6D82-AE91-4A0C-97C6-34399C90847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3" name="Freeform 40">
                <a:extLst>
                  <a:ext uri="{FF2B5EF4-FFF2-40B4-BE49-F238E27FC236}">
                    <a16:creationId xmlns:a16="http://schemas.microsoft.com/office/drawing/2014/main" xmlns="" id="{D4C06E36-D233-423A-BC95-5B4D5BE35C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4" name="Rectangle 41">
                <a:extLst>
                  <a:ext uri="{FF2B5EF4-FFF2-40B4-BE49-F238E27FC236}">
                    <a16:creationId xmlns:a16="http://schemas.microsoft.com/office/drawing/2014/main" xmlns="" id="{E1B0EEC1-CF7A-4761-B477-941DB41A83D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12A37A-2CBC-48B3-A041-C91EC628B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618518"/>
            <a:ext cx="5894387" cy="14785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>
                <a:solidFill>
                  <a:srgbClr val="002060"/>
                </a:solidFill>
              </a:rPr>
              <a:t>цифрове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навчальне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середовище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F6B145D8-2E3D-4BCE-9CB1-5CE299BD9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2" y="2249487"/>
            <a:ext cx="5894388" cy="35417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2060"/>
                </a:solidFill>
              </a:rPr>
              <a:t>адаптована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екосистема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цифрових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інструментів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для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підтримки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студентів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та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викладачів</a:t>
            </a:r>
            <a:r>
              <a:rPr lang="en-US" dirty="0">
                <a:solidFill>
                  <a:srgbClr val="002060"/>
                </a:solidFill>
              </a:rPr>
              <a:t> у </a:t>
            </a:r>
            <a:r>
              <a:rPr lang="en-US" dirty="0" err="1">
                <a:solidFill>
                  <a:srgbClr val="002060"/>
                </a:solidFill>
              </a:rPr>
              <a:t>процесі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дистанційного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навчання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FC5B1B70-AEB1-4483-85C4-07DAB8C244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0085" r="14030" b="1"/>
          <a:stretch/>
        </p:blipFill>
        <p:spPr>
          <a:xfrm>
            <a:off x="7619998" y="780235"/>
            <a:ext cx="3425199" cy="484033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1DF0F9-615E-44F1-901E-9A2CFCF9A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9" y="240015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20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38C70D-644D-4C65-B06B-53A992DE7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319612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002060"/>
                </a:solidFill>
              </a:rPr>
              <a:t>Системи управління навчанням</a:t>
            </a:r>
            <a:endParaRPr lang="x-none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2888FC10-50A6-4C90-BB6B-737B03DC62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484663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8548ED8-F400-4B91-BC18-291B72AD34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42D01BC-4838-434C-8ABB-C6222A2625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1550" y="2249488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4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6D984E-0292-4825-8BF1-0E500DE6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1903009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цифрове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навчальне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середовище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наступного</a:t>
            </a:r>
            <a:r>
              <a:rPr lang="ru-RU" b="1" dirty="0">
                <a:solidFill>
                  <a:srgbClr val="002060"/>
                </a:solidFill>
              </a:rPr>
              <a:t> покоління (</a:t>
            </a:r>
            <a:r>
              <a:rPr lang="en-US" b="1" dirty="0">
                <a:solidFill>
                  <a:srgbClr val="002060"/>
                </a:solidFill>
              </a:rPr>
              <a:t>Next Generation Digital Learning Environment – NGDLE</a:t>
            </a:r>
            <a:r>
              <a:rPr lang="uk-UA" b="1" dirty="0">
                <a:solidFill>
                  <a:srgbClr val="002060"/>
                </a:solidFill>
              </a:rPr>
              <a:t>)</a:t>
            </a:r>
            <a:r>
              <a:rPr lang="ru-RU" b="1" dirty="0">
                <a:solidFill>
                  <a:srgbClr val="002060"/>
                </a:solidFill>
              </a:rPr>
              <a:t>  </a:t>
            </a:r>
            <a:endParaRPr lang="x-none" b="1" dirty="0">
              <a:solidFill>
                <a:srgbClr val="00206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A509B7A-BB9B-4040-B6E1-248B46C6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568B2D9-5584-4CA8-8552-66913CEE7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41710" y="2835275"/>
            <a:ext cx="4705405" cy="295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13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">
            <a:extLst>
              <a:ext uri="{FF2B5EF4-FFF2-40B4-BE49-F238E27FC236}">
                <a16:creationId xmlns:a16="http://schemas.microsoft.com/office/drawing/2014/main" xmlns="" id="{59FACE42-44B0-4185-8ED4-9043A78C86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4" name="Group 12">
            <a:extLst>
              <a:ext uri="{FF2B5EF4-FFF2-40B4-BE49-F238E27FC236}">
                <a16:creationId xmlns:a16="http://schemas.microsoft.com/office/drawing/2014/main" xmlns="" id="{A838DBA2-246D-4087-AE0A-6EA2B4B65A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B4406F95-9579-494D-BE1E-A012A7F4CB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6" name="Rectangle 5">
                <a:extLst>
                  <a:ext uri="{FF2B5EF4-FFF2-40B4-BE49-F238E27FC236}">
                    <a16:creationId xmlns:a16="http://schemas.microsoft.com/office/drawing/2014/main" xmlns="" id="{4C8D671A-5C73-44CA-B6D0-7F3BC195BA6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xmlns="" id="{F0DB3AC8-B5AD-4004-B0B9-74B58BECA0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xmlns="" id="{F3B2C8F3-E236-45B2-B2E1-8460F8FD6DD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xmlns="" id="{761EE3AC-0BC2-4A29-AD58-5CB0EEFF96C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xmlns="" id="{38DC43BE-83DD-43F3-A21F-9B58B1074FF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xmlns="" id="{112583CE-53E8-48F6-9F71-25A32BFD61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xmlns="" id="{229A7966-2C4F-4334-8FB7-08521F984D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xmlns="" id="{656FCF6A-DF5B-42AA-83C4-22CD7B9947D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xmlns="" id="{E908B3EE-F31D-4E8D-BF3C-71F5B35F02F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xmlns="" id="{DA9F96D7-B42C-4F80-8F26-72388FE0C2E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xmlns="" id="{5C9D5861-5A45-408A-A25E-61ED661AD75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Line 16">
                <a:extLst>
                  <a:ext uri="{FF2B5EF4-FFF2-40B4-BE49-F238E27FC236}">
                    <a16:creationId xmlns:a16="http://schemas.microsoft.com/office/drawing/2014/main" xmlns="" id="{DEEF5DD7-13B2-4CBB-A1AE-193A618B0F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xmlns="" id="{3D896DDA-5AD2-4360-9E65-A792131051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xmlns="" id="{C088F3B1-D893-4078-8EAE-6A3776F6754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xmlns="" id="{23CCB367-42E1-4DEF-BABD-7457EB9F28C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0">
                <a:extLst>
                  <a:ext uri="{FF2B5EF4-FFF2-40B4-BE49-F238E27FC236}">
                    <a16:creationId xmlns:a16="http://schemas.microsoft.com/office/drawing/2014/main" xmlns="" id="{BAFD46CE-CD21-4C8E-8ACE-B1A0B74A904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xmlns="" id="{23980A26-1FFF-4434-A77C-C5A1C96A54B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2">
                <a:extLst>
                  <a:ext uri="{FF2B5EF4-FFF2-40B4-BE49-F238E27FC236}">
                    <a16:creationId xmlns:a16="http://schemas.microsoft.com/office/drawing/2014/main" xmlns="" id="{AE64C1E5-E917-4222-8080-3EF831FB4642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3">
                <a:extLst>
                  <a:ext uri="{FF2B5EF4-FFF2-40B4-BE49-F238E27FC236}">
                    <a16:creationId xmlns:a16="http://schemas.microsoft.com/office/drawing/2014/main" xmlns="" id="{D4D42DE6-99E5-4D28-834E-6601A7DD93A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xmlns="" id="{194304B3-4C44-49E0-A677-19E2DA8CC9E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5">
                <a:extLst>
                  <a:ext uri="{FF2B5EF4-FFF2-40B4-BE49-F238E27FC236}">
                    <a16:creationId xmlns:a16="http://schemas.microsoft.com/office/drawing/2014/main" xmlns="" id="{C726387F-F77D-4FB6-A177-1DC6115E849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6">
                <a:extLst>
                  <a:ext uri="{FF2B5EF4-FFF2-40B4-BE49-F238E27FC236}">
                    <a16:creationId xmlns:a16="http://schemas.microsoft.com/office/drawing/2014/main" xmlns="" id="{2F09766D-0653-4646-BA37-8FC23294BA7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xmlns="" id="{F50D9867-C9E0-462B-894F-B2F97E26AC1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28">
                <a:extLst>
                  <a:ext uri="{FF2B5EF4-FFF2-40B4-BE49-F238E27FC236}">
                    <a16:creationId xmlns:a16="http://schemas.microsoft.com/office/drawing/2014/main" xmlns="" id="{44179987-9B3B-4BC1-9BDA-EC9F30A3794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0" name="Freeform 29">
                <a:extLst>
                  <a:ext uri="{FF2B5EF4-FFF2-40B4-BE49-F238E27FC236}">
                    <a16:creationId xmlns:a16="http://schemas.microsoft.com/office/drawing/2014/main" xmlns="" id="{EF0E5480-8C2D-4FFE-9357-938DF0642BB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1" name="Freeform 30">
                <a:extLst>
                  <a:ext uri="{FF2B5EF4-FFF2-40B4-BE49-F238E27FC236}">
                    <a16:creationId xmlns:a16="http://schemas.microsoft.com/office/drawing/2014/main" xmlns="" id="{FDAC2F76-95E6-4EE4-8A26-47CDAE5C62A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52" name="Freeform 31">
                <a:extLst>
                  <a:ext uri="{FF2B5EF4-FFF2-40B4-BE49-F238E27FC236}">
                    <a16:creationId xmlns:a16="http://schemas.microsoft.com/office/drawing/2014/main" xmlns="" id="{249EB4AA-5D5B-4A3A-9F2D-6E4EDF2046C6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375D3DC5-0B19-4EA9-A350-6218AC28CD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6" name="Freeform 32">
                <a:extLst>
                  <a:ext uri="{FF2B5EF4-FFF2-40B4-BE49-F238E27FC236}">
                    <a16:creationId xmlns:a16="http://schemas.microsoft.com/office/drawing/2014/main" xmlns="" id="{86B5A458-9418-4EDA-9B6F-E4754ABADFA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3">
                <a:extLst>
                  <a:ext uri="{FF2B5EF4-FFF2-40B4-BE49-F238E27FC236}">
                    <a16:creationId xmlns:a16="http://schemas.microsoft.com/office/drawing/2014/main" xmlns="" id="{6307D20D-BE6F-4BFD-8A35-230A01AD72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4">
                <a:extLst>
                  <a:ext uri="{FF2B5EF4-FFF2-40B4-BE49-F238E27FC236}">
                    <a16:creationId xmlns:a16="http://schemas.microsoft.com/office/drawing/2014/main" xmlns="" id="{37A04039-8217-4B7F-8F43-4039DF087D8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5">
                <a:extLst>
                  <a:ext uri="{FF2B5EF4-FFF2-40B4-BE49-F238E27FC236}">
                    <a16:creationId xmlns:a16="http://schemas.microsoft.com/office/drawing/2014/main" xmlns="" id="{CA6CE641-5DEB-4A06-B9C3-B726A334C21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xmlns="" id="{D08C7C1C-DF39-4479-94BD-47E71DE4221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xmlns="" id="{27C5EAA7-E449-48C0-9B14-E677E6ECF89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xmlns="" id="{AA6A8A39-39D4-41FE-9974-CB46106A73D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xmlns="" id="{433C6D82-AE91-4A0C-97C6-34399C90847D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xmlns="" id="{D4C06E36-D233-423A-BC95-5B4D5BE35CB3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xmlns="" id="{E1B0EEC1-CF7A-4761-B477-941DB41A83D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74872A0B-8668-4500-9509-EAA581B26C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5" name="Rectangle 54">
              <a:extLst>
                <a:ext uri="{FF2B5EF4-FFF2-40B4-BE49-F238E27FC236}">
                  <a16:creationId xmlns:a16="http://schemas.microsoft.com/office/drawing/2014/main" xmlns="" id="{8B504305-5526-408E-85F7-F0BA7E527C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xmlns="" id="{5827CE64-2533-45A6-9A39-7D5052E5CE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5331BA-D368-47CD-8EFC-779D7E5C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425" y="618518"/>
            <a:ext cx="4598985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b="1" dirty="0" err="1">
                <a:solidFill>
                  <a:srgbClr val="002060"/>
                </a:solidFill>
              </a:rPr>
              <a:t>аспекти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цифрового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навчального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середовища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нового</a:t>
            </a:r>
            <a:r>
              <a:rPr lang="en-US" sz="2500" b="1" dirty="0">
                <a:solidFill>
                  <a:srgbClr val="002060"/>
                </a:solidFill>
              </a:rPr>
              <a:t> </a:t>
            </a:r>
            <a:r>
              <a:rPr lang="en-US" sz="2500" b="1" dirty="0" err="1">
                <a:solidFill>
                  <a:srgbClr val="002060"/>
                </a:solidFill>
              </a:rPr>
              <a:t>покоління</a:t>
            </a:r>
            <a:endParaRPr lang="en-US" sz="2500" b="1" dirty="0">
              <a:solidFill>
                <a:srgbClr val="002060"/>
              </a:solidFill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xmlns="" id="{0F93F10A-FDA5-4CF3-AD39-00FD157F72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5724" r="27548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240590EE-5428-41AA-95B2-96FCC1CE67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xmlns="" id="{494DCC55-99C6-45CF-B357-E3848C80934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xmlns="" id="{63D64E32-FF0C-4665-B9D8-D1ECAAE5BA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xmlns="" id="{3675001D-3840-4589-8190-505A7F52F0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19E34E87-395F-4023-A80E-D1CBAAEBD9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xmlns="" id="{6FB1B38F-1B92-41C3-AA1D-6D6440FB0D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xmlns="" id="{02FBE453-FBD2-4348-8DDA-4A023444EC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xmlns="" id="{60D719E8-BF78-4F42-B9D1-7F5E02A369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xmlns="" id="{5EC70737-9C19-4CF5-84DA-B22A960D53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xmlns="" id="{88FD042E-E56E-4360-9620-F811AB9A33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xmlns="" id="{18F15D2B-0812-46F6-B0F4-6A6714B543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xmlns="" id="{0C2F2A50-98DD-4F92-BDFE-B72E235766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xmlns="" id="{473541D9-6DAE-4718-97D4-8952F4E7CC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xmlns="" id="{3A56C5E9-011C-44D2-AF94-3BF54204338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xmlns="" id="{CD279E0E-1CD5-4F41-96A5-3A09707E81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xmlns="" id="{F5A6F094-9E54-4985-8738-D2067A4F07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xmlns="" id="{99D51F59-FA93-490E-B9CF-97BB63747C9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xmlns="" id="{3CD83DC6-F4A0-4A4D-AAC3-83983F960D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xmlns="" id="{6E9B4028-C74F-4631-8312-68B30E6E6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xmlns="" id="{1E3337C9-1DDE-4E2E-8519-7D2C23C95F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xmlns="" id="{754A526E-6EC0-458A-9C4C-008F6749CD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xmlns="" id="{6A3DA723-7448-48CF-8BD2-FED2D4FED5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xmlns="" id="{9B506EC1-D8A8-4532-B78B-A236567EE0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xmlns="" id="{AA9DFB36-74F4-4977-ABC5-3257EDA331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xmlns="" id="{966A7FBA-BB79-4AF0-90C2-5F2BC9F2D1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xmlns="" id="{23BB8A47-FF1B-44E5-8D93-7ADF37F1D7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xmlns="" id="{E463E1B7-7BED-4425-95B7-F6F75F8733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xmlns="" id="{749D0675-4397-4610-9807-2F7C1CC942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xmlns="" id="{DE7617CF-8919-43C3-9557-08D67C7DAF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3DB68720-7E37-4930-9900-8632140D62B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xmlns="" id="{202F13DF-5B76-468E-A95E-80780788BD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xmlns="" id="{219143C2-6062-4C2C-9563-6534108E35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xmlns="" id="{38413A0C-26DB-479B-B747-1D81361007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xmlns="" id="{CB526B5F-4FAA-4B4C-8AF8-B98EC74A3D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xmlns="" id="{54FFF88E-6D69-4AE9-8378-D16419155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xmlns="" id="{8008115A-CE00-4E36-BAF1-B511F21E83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xmlns="" id="{2935DB29-6F85-47D8-863C-11386389DB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xmlns="" id="{4FB8E51B-1AC1-4671-B181-473C29BECD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42">
              <a:extLst>
                <a:ext uri="{FF2B5EF4-FFF2-40B4-BE49-F238E27FC236}">
                  <a16:creationId xmlns:a16="http://schemas.microsoft.com/office/drawing/2014/main" xmlns="" id="{91E6AE4F-959F-4ED7-A199-8C0307E40E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43">
              <a:extLst>
                <a:ext uri="{FF2B5EF4-FFF2-40B4-BE49-F238E27FC236}">
                  <a16:creationId xmlns:a16="http://schemas.microsoft.com/office/drawing/2014/main" xmlns="" id="{A0445E55-0009-44A5-AA6A-350D9D48A2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xmlns="" id="{B5291C75-4ECA-4829-B824-5725C32905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xmlns="" id="{6793376D-3E7C-4F04-8BC8-EC4820622B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0" name="Freeform 46">
              <a:extLst>
                <a:ext uri="{FF2B5EF4-FFF2-40B4-BE49-F238E27FC236}">
                  <a16:creationId xmlns:a16="http://schemas.microsoft.com/office/drawing/2014/main" xmlns="" id="{3596510A-5528-445D-AFEA-6E3F89BA84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47">
              <a:extLst>
                <a:ext uri="{FF2B5EF4-FFF2-40B4-BE49-F238E27FC236}">
                  <a16:creationId xmlns:a16="http://schemas.microsoft.com/office/drawing/2014/main" xmlns="" id="{E1B69479-D8C9-4E2E-A931-4D49C4FD76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8">
              <a:extLst>
                <a:ext uri="{FF2B5EF4-FFF2-40B4-BE49-F238E27FC236}">
                  <a16:creationId xmlns:a16="http://schemas.microsoft.com/office/drawing/2014/main" xmlns="" id="{0A759A2E-A8B1-44C8-B3F9-A16714C895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9">
              <a:extLst>
                <a:ext uri="{FF2B5EF4-FFF2-40B4-BE49-F238E27FC236}">
                  <a16:creationId xmlns:a16="http://schemas.microsoft.com/office/drawing/2014/main" xmlns="" id="{6C2B3B3C-1DC9-4352-BB73-801976C8F5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50">
              <a:extLst>
                <a:ext uri="{FF2B5EF4-FFF2-40B4-BE49-F238E27FC236}">
                  <a16:creationId xmlns:a16="http://schemas.microsoft.com/office/drawing/2014/main" xmlns="" id="{EE22E3A8-5789-4189-9AC7-98D6826B03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51">
              <a:extLst>
                <a:ext uri="{FF2B5EF4-FFF2-40B4-BE49-F238E27FC236}">
                  <a16:creationId xmlns:a16="http://schemas.microsoft.com/office/drawing/2014/main" xmlns="" id="{9AC0FC74-D003-4D0D-9CAF-F6A03739E2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52">
              <a:extLst>
                <a:ext uri="{FF2B5EF4-FFF2-40B4-BE49-F238E27FC236}">
                  <a16:creationId xmlns:a16="http://schemas.microsoft.com/office/drawing/2014/main" xmlns="" id="{126C2057-02E1-4348-ABEB-EAC063A17E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53">
              <a:extLst>
                <a:ext uri="{FF2B5EF4-FFF2-40B4-BE49-F238E27FC236}">
                  <a16:creationId xmlns:a16="http://schemas.microsoft.com/office/drawing/2014/main" xmlns="" id="{5150586D-D743-4392-844F-F2AFCCE6493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54">
              <a:extLst>
                <a:ext uri="{FF2B5EF4-FFF2-40B4-BE49-F238E27FC236}">
                  <a16:creationId xmlns:a16="http://schemas.microsoft.com/office/drawing/2014/main" xmlns="" id="{9E5B157A-534E-4879-8013-D02864E76F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xmlns="" id="{CEE2DD73-7E8C-4F26-8E93-8C32D11B26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56">
              <a:extLst>
                <a:ext uri="{FF2B5EF4-FFF2-40B4-BE49-F238E27FC236}">
                  <a16:creationId xmlns:a16="http://schemas.microsoft.com/office/drawing/2014/main" xmlns="" id="{908CAC5F-DD8E-4A58-BD4C-6D8D29FA49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57">
              <a:extLst>
                <a:ext uri="{FF2B5EF4-FFF2-40B4-BE49-F238E27FC236}">
                  <a16:creationId xmlns:a16="http://schemas.microsoft.com/office/drawing/2014/main" xmlns="" id="{20F130CF-281E-408C-9884-5F8B22CA1D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8">
              <a:extLst>
                <a:ext uri="{FF2B5EF4-FFF2-40B4-BE49-F238E27FC236}">
                  <a16:creationId xmlns:a16="http://schemas.microsoft.com/office/drawing/2014/main" xmlns="" id="{3BC78068-9115-4D5D-9B2B-6F9BD9C296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6" name="Объект 3">
            <a:extLst>
              <a:ext uri="{FF2B5EF4-FFF2-40B4-BE49-F238E27FC236}">
                <a16:creationId xmlns:a16="http://schemas.microsoft.com/office/drawing/2014/main" xmlns="" id="{3192FB4A-D594-4EA0-8274-E9A68ACB7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48425" y="2249487"/>
            <a:ext cx="4598986" cy="354171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>
                <a:solidFill>
                  <a:srgbClr val="002060"/>
                </a:solidFill>
              </a:rPr>
              <a:t>Сумісність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та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інтеграція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  <a:p>
            <a:r>
              <a:rPr lang="en-US" sz="2200" dirty="0" err="1">
                <a:solidFill>
                  <a:srgbClr val="002060"/>
                </a:solidFill>
              </a:rPr>
              <a:t>Персоналізація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  <a:p>
            <a:r>
              <a:rPr lang="en-US" sz="2200" dirty="0" err="1">
                <a:solidFill>
                  <a:srgbClr val="002060"/>
                </a:solidFill>
              </a:rPr>
              <a:t>Аналітика</a:t>
            </a:r>
            <a:r>
              <a:rPr lang="en-US" sz="2200" dirty="0">
                <a:solidFill>
                  <a:srgbClr val="002060"/>
                </a:solidFill>
              </a:rPr>
              <a:t>, </a:t>
            </a:r>
            <a:r>
              <a:rPr lang="en-US" sz="2200" dirty="0" err="1">
                <a:solidFill>
                  <a:srgbClr val="002060"/>
                </a:solidFill>
              </a:rPr>
              <a:t>консультування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та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оцінювання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навчальних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досягнень</a:t>
            </a:r>
            <a:endParaRPr lang="en-US" sz="2200" dirty="0">
              <a:solidFill>
                <a:srgbClr val="002060"/>
              </a:solidFill>
            </a:endParaRPr>
          </a:p>
          <a:p>
            <a:r>
              <a:rPr lang="en-US" sz="2200" dirty="0" err="1">
                <a:solidFill>
                  <a:srgbClr val="002060"/>
                </a:solidFill>
              </a:rPr>
              <a:t>Співпраця</a:t>
            </a:r>
            <a:endParaRPr lang="en-US" sz="2200" dirty="0">
              <a:solidFill>
                <a:srgbClr val="002060"/>
              </a:solidFill>
            </a:endParaRPr>
          </a:p>
          <a:p>
            <a:r>
              <a:rPr lang="en-US" sz="2200" dirty="0" err="1">
                <a:solidFill>
                  <a:srgbClr val="002060"/>
                </a:solidFill>
              </a:rPr>
              <a:t>Доступність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та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універсальний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дизайн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FBE5904-5141-4BA8-B395-CFF07B641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5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3A4BD4-4FAB-40E0-BFAB-0913A72B6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solidFill>
                  <a:srgbClr val="002060"/>
                </a:solidFill>
              </a:rPr>
              <a:t>Проблеми розвитку цифрового навчального середовища</a:t>
            </a:r>
            <a:endParaRPr lang="x-none" sz="4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DBF10C4-5B11-4343-A54D-55AD14CB3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A525209-1F1E-446D-A1F3-94822A0C0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4000" dirty="0" err="1">
                <a:solidFill>
                  <a:srgbClr val="002060"/>
                </a:solidFill>
              </a:rPr>
              <a:t>прагнення</a:t>
            </a:r>
            <a:r>
              <a:rPr lang="ru-RU" sz="4000" dirty="0">
                <a:solidFill>
                  <a:srgbClr val="002060"/>
                </a:solidFill>
              </a:rPr>
              <a:t> до </a:t>
            </a:r>
            <a:r>
              <a:rPr lang="ru-RU" sz="4000" dirty="0" err="1">
                <a:solidFill>
                  <a:srgbClr val="002060"/>
                </a:solidFill>
              </a:rPr>
              <a:t>імітації</a:t>
            </a: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4000" dirty="0" err="1">
                <a:solidFill>
                  <a:srgbClr val="002060"/>
                </a:solidFill>
              </a:rPr>
              <a:t>очної</a:t>
            </a: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4000" dirty="0" err="1">
                <a:solidFill>
                  <a:srgbClr val="002060"/>
                </a:solidFill>
              </a:rPr>
              <a:t>освіти</a:t>
            </a:r>
            <a:r>
              <a:rPr lang="ru-RU" sz="4000" dirty="0">
                <a:solidFill>
                  <a:srgbClr val="002060"/>
                </a:solidFill>
              </a:rPr>
              <a:t>;</a:t>
            </a:r>
          </a:p>
          <a:p>
            <a:r>
              <a:rPr lang="uk-UA" sz="4000" dirty="0">
                <a:solidFill>
                  <a:srgbClr val="002060"/>
                </a:solidFill>
              </a:rPr>
              <a:t>слабкий контроль якості освітніх продуктів;</a:t>
            </a:r>
          </a:p>
          <a:p>
            <a:r>
              <a:rPr lang="uk-UA" sz="4000" dirty="0">
                <a:solidFill>
                  <a:srgbClr val="002060"/>
                </a:solidFill>
              </a:rPr>
              <a:t>низька інтерактивність;</a:t>
            </a:r>
            <a:endParaRPr lang="x-none" sz="4000" dirty="0">
              <a:solidFill>
                <a:srgbClr val="002060"/>
              </a:solidFill>
            </a:endParaRPr>
          </a:p>
          <a:p>
            <a:r>
              <a:rPr lang="uk-UA" sz="4000" dirty="0">
                <a:solidFill>
                  <a:srgbClr val="002060"/>
                </a:solidFill>
              </a:rPr>
              <a:t>примітивізація компетентностей;</a:t>
            </a:r>
          </a:p>
          <a:p>
            <a:r>
              <a:rPr lang="uk-UA" sz="4000" dirty="0">
                <a:solidFill>
                  <a:srgbClr val="002060"/>
                </a:solidFill>
              </a:rPr>
              <a:t>обмежені можливості для соціалізації</a:t>
            </a:r>
            <a:endParaRPr lang="x-none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1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C1B5D9-3197-49CA-A783-1C9A6FC6D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002060"/>
                </a:solidFill>
              </a:rPr>
              <a:t>Глобальні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проблеми</a:t>
            </a:r>
            <a:r>
              <a:rPr lang="ru-RU" b="1" dirty="0">
                <a:solidFill>
                  <a:srgbClr val="002060"/>
                </a:solidFill>
              </a:rPr>
              <a:t> переходу до цифрового </a:t>
            </a:r>
            <a:r>
              <a:rPr lang="ru-RU" b="1" dirty="0" err="1">
                <a:solidFill>
                  <a:srgbClr val="002060"/>
                </a:solidFill>
              </a:rPr>
              <a:t>навчального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середовища</a:t>
            </a:r>
            <a:endParaRPr lang="x-none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90F832-7F51-4ADE-8E30-CC4BBF840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solidFill>
                  <a:srgbClr val="002060"/>
                </a:solidFill>
              </a:rPr>
              <a:t>забезпечення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конкурентоспроможності</a:t>
            </a:r>
            <a:r>
              <a:rPr lang="ru-RU" sz="3600" dirty="0">
                <a:solidFill>
                  <a:srgbClr val="002060"/>
                </a:solidFill>
              </a:rPr>
              <a:t> закладу </a:t>
            </a:r>
            <a:r>
              <a:rPr lang="ru-RU" sz="3600" dirty="0" err="1">
                <a:solidFill>
                  <a:srgbClr val="002060"/>
                </a:solidFill>
              </a:rPr>
              <a:t>вищої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освіти</a:t>
            </a:r>
            <a:r>
              <a:rPr lang="ru-RU" sz="3600" dirty="0">
                <a:solidFill>
                  <a:srgbClr val="002060"/>
                </a:solidFill>
              </a:rPr>
              <a:t>;</a:t>
            </a:r>
          </a:p>
          <a:p>
            <a:r>
              <a:rPr lang="ru-RU" sz="3600" dirty="0" err="1">
                <a:solidFill>
                  <a:srgbClr val="002060"/>
                </a:solidFill>
              </a:rPr>
              <a:t>забезпечення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якості</a:t>
            </a:r>
            <a:r>
              <a:rPr lang="ru-RU" sz="3600" dirty="0">
                <a:solidFill>
                  <a:srgbClr val="002060"/>
                </a:solidFill>
              </a:rPr>
              <a:t> цифрового </a:t>
            </a:r>
            <a:r>
              <a:rPr lang="ru-RU" sz="3600" dirty="0" err="1">
                <a:solidFill>
                  <a:srgbClr val="002060"/>
                </a:solidFill>
              </a:rPr>
              <a:t>освітнього</a:t>
            </a:r>
            <a:r>
              <a:rPr lang="ru-RU" sz="3600" dirty="0">
                <a:solidFill>
                  <a:srgbClr val="002060"/>
                </a:solidFill>
              </a:rPr>
              <a:t> продукту</a:t>
            </a:r>
            <a:endParaRPr lang="x-none" sz="36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FCF4249-017F-44A3-B4EE-7A68650F8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7815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38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D21E6633-BC9C-486B-82F5-8B136F36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b="1" dirty="0">
                <a:solidFill>
                  <a:srgbClr val="002060"/>
                </a:solidFill>
              </a:rPr>
              <a:t>Цифрове навчальне середовище:</a:t>
            </a:r>
            <a:endParaRPr lang="x-none" sz="4400" b="1" dirty="0">
              <a:solidFill>
                <a:srgbClr val="002060"/>
              </a:solidFill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xmlns="" id="{22071C10-413D-4745-92C5-2D7573C509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9798" y="2249488"/>
            <a:ext cx="6189229" cy="35417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9C8760F-7D65-42F9-A35E-36369D7DA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636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339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Другая 3">
      <a:dk1>
        <a:srgbClr val="B258D3"/>
      </a:dk1>
      <a:lt1>
        <a:srgbClr val="7DB9E9"/>
      </a:lt1>
      <a:dk2>
        <a:srgbClr val="7DB9E9"/>
      </a:dk2>
      <a:lt2>
        <a:srgbClr val="82FFFF"/>
      </a:lt2>
      <a:accent1>
        <a:srgbClr val="7DB9E9"/>
      </a:accent1>
      <a:accent2>
        <a:srgbClr val="7DB9E9"/>
      </a:accent2>
      <a:accent3>
        <a:srgbClr val="7DB9E9"/>
      </a:accent3>
      <a:accent4>
        <a:srgbClr val="B258D3"/>
      </a:accent4>
      <a:accent5>
        <a:srgbClr val="63A0CC"/>
      </a:accent5>
      <a:accent6>
        <a:srgbClr val="7DB9E9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167</Words>
  <Application>Microsoft Office PowerPoint</Application>
  <PresentationFormat>Произвольный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Контур</vt:lpstr>
      <vt:lpstr>Формування цифрового навчального середовища закладу вищої освіти: виклики для СумДПУ імені А.С. Макаренка</vt:lpstr>
      <vt:lpstr>Форми дигіталізації освітнього середовища</vt:lpstr>
      <vt:lpstr>цифрове навчальне середовище </vt:lpstr>
      <vt:lpstr>Системи управління навчанням</vt:lpstr>
      <vt:lpstr>цифрове навчальне середовище наступного покоління (Next Generation Digital Learning Environment – NGDLE)  </vt:lpstr>
      <vt:lpstr>аспекти цифрового навчального середовища нового покоління</vt:lpstr>
      <vt:lpstr>Проблеми розвитку цифрового навчального середовища</vt:lpstr>
      <vt:lpstr>Глобальні проблеми переходу до цифрового навчального середовища</vt:lpstr>
      <vt:lpstr>Цифрове навчальне середовище: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Цифрове навчальне середовище: виклики та загрози для закладу вищої освіти</dc:title>
  <dc:creator>Марина Бойченко</dc:creator>
  <cp:lastModifiedBy>User</cp:lastModifiedBy>
  <cp:revision>6</cp:revision>
  <dcterms:created xsi:type="dcterms:W3CDTF">2020-11-11T20:44:00Z</dcterms:created>
  <dcterms:modified xsi:type="dcterms:W3CDTF">2020-12-12T15:19:10Z</dcterms:modified>
</cp:coreProperties>
</file>