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3"/>
  </p:notesMasterIdLst>
  <p:sldIdLst>
    <p:sldId id="256" r:id="rId2"/>
    <p:sldId id="257" r:id="rId3"/>
    <p:sldId id="261" r:id="rId4"/>
    <p:sldId id="258" r:id="rId5"/>
    <p:sldId id="263" r:id="rId6"/>
    <p:sldId id="262" r:id="rId7"/>
    <p:sldId id="264" r:id="rId8"/>
    <p:sldId id="265" r:id="rId9"/>
    <p:sldId id="268" r:id="rId10"/>
    <p:sldId id="269" r:id="rId11"/>
    <p:sldId id="274" r:id="rId12"/>
    <p:sldId id="275" r:id="rId13"/>
    <p:sldId id="276" r:id="rId14"/>
    <p:sldId id="277" r:id="rId15"/>
    <p:sldId id="278" r:id="rId16"/>
    <p:sldId id="267" r:id="rId17"/>
    <p:sldId id="270" r:id="rId18"/>
    <p:sldId id="259" r:id="rId19"/>
    <p:sldId id="279" r:id="rId20"/>
    <p:sldId id="280" r:id="rId21"/>
    <p:sldId id="272" r:id="rId2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47" autoAdjust="0"/>
  </p:normalViewPr>
  <p:slideViewPr>
    <p:cSldViewPr>
      <p:cViewPr varScale="1">
        <p:scale>
          <a:sx n="70" d="100"/>
          <a:sy n="70" d="100"/>
        </p:scale>
        <p:origin x="-5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39.7093" units="1/cm"/>
          <inkml:channelProperty channel="Y" name="resolution" value="39.58763" units="1/cm"/>
        </inkml:channelProperties>
      </inkml:inkSource>
      <inkml:timestamp xml:id="ts0" timeString="2020-10-15T09:29:33.5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19422 4663,'-24'0,"-1"0,-50 0,1 0,-75 0,-149 0,-247 0,-398 0,199 0,-99 75,24-75,100 0,148 24,26-24,-51 0,175 0,-1 0,-124 0,-49-124,99 100,149 24,-75-25,0 0,50 0,50-24,-1 49,26 0,24-25,49 25,26-25,74 0,50 25,24 0,25 0,0 0,-49 0,-50 0,-75 0,1-25,24 1,26-1,-1 0,0 25,50 0,24-25,1 25,-1 0,51 0,-51-25,50 25,1 0,-26 0,0-24,26 24,-1 0,-25 0,1 0,-1 0,-24 0,24 0,-49 0,24 0,-24 0,0 0,-75 0,25 24,25 1,-24 0,48 0,1-25,25 0,-1 0,26 25,-26-25,1 0,-1 0,26 0,-26 0,-24 24,0-24,-25 0,-25 25,50-25,-50 25,25 0,50-25,-26 0,1 25,25-1,24 1,1-25,-1 25,0 0,26 0,-1-25,25 24,-25-24,0 25,0 25,1-25,24-1,0 1,-25-25,25 25,0 0,0 0,0 0,0-1,0 26,0-25,-25 24,25 26,-25 24,25-25,-25 26,25-51,-24 50,24-49,0 49,-25-24,25-1,-25 25,25 75,0-50,0 50,0-26,0 26,0 0,0 24,0-24,0-50,0-25,0-25,0-24,0 0,0-26,0 1,0 0,0 0,50-25,-26 0,26 0,0 0,-26 0,26 0,-25 0,49 0,-49 0,0 0,24-25,1 25,-25-25,24 25,-24-25,0 25,0 0,24 0,-24-24,0 24,25 0,-26-25,1 25,25 0,0 0,-26 0,26 0,0 0,24-25,0 0,1 25,-1-25,-24 25,-1 0,26 0,-1-24,-24 24,49 0,-49 0,24 0,0 0,1 0,24 0,-24 0,-1 0,25 0,0 0,1 0,48 0,-48 0,24 0,25 0,-75 0,25 0,75 0,-50 0,0 0,74 0,-24 0,0 0,-75 0,25 0,25 0,-50 0,25 0,0 0,-50-25,1 25,-26 0,1-25,0 25,-1 0,26-50,-51 26,51 24,148-25,0-25,0 25,1 25,49 0,99 0,-124 0,-25 0,50 25,-75-25,100 0,74 50,-50-50,-24 0,-25 25,0-25,24 24,1 1,-50 0,25-25,-25 25,0-25,0 0,0 0,0 25,0-1,-49-24,24 25,-25-25,-24 50,49-50,-49 25,24-25,1 24,24 1,-25-25,26 25,-26-25,-74 0,0 0,0 0,-74 0,-1 0,-24 0,0 0,0 0,0 0,74-25,50-24,0 49,24-50,-24 25,0 0,0 1,-50-1,0 25,0 0,-24 0,-1 0,1-25,-26 25,26-25,-26 25,-24 0,25 0,-1 0,26-25,24 1,-50-1,26 0,-26 0,1 0,49 1,-49-26,-1 25,-24-24,50 24,-50 0,-1 0,26-24,-25-1,24-24,1-1,0-49,-1 50,1-26,-50 51,25-1,24 1,-49-1,25 0,0 26,-25-26,25 25,-1 0,-24-24,25 24,-25-25,0 1,25-1,0 1,-25-1,25-25,-25 1,24 24,1-24,-25 24,0 26,0-26,0 0,0 1,0 24,0-25,0 26,0-1,0 0,0 0,0 0,0 1,0-1,0 0,-25 25,25-25,-24 25,-1-25,25 1,0-1,-25 0,25 0,0 0,-25 25,25-24,-25-1,25 0,0 0,0 0,-24 25,24-25,0 1,0-1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39.7093" units="1/cm"/>
          <inkml:channelProperty channel="Y" name="resolution" value="39.58763" units="1/cm"/>
        </inkml:channelProperties>
      </inkml:inkSource>
      <inkml:timestamp xml:id="ts0" timeString="2020-10-14T08:19:59.9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1538 7020,'25'0,"0"0,0 0,-1 0,1 0,0 25,0-25,0 0,-1 0,1 0,0 0,0 0,0 24,0-24,-1 0,26 25,-25-25,0 0,-1 0,26 0,-25 0,0 0,24 25,-24-25,0 0,0 0,-1 0,1 25,0-25,0 0,0 0,-1 0,1 0,0 0,0 0,0 0,-1 0,1 25,0-25,0 0,0 0,-1 0,1 0,25 0,-25 0,-1 0,26 0,-25 0,0 0,24 0,1 0,-25 0,24 0,-24 0,0 0,0 0,0 0,-1 0,26-25,-25 25,0-25,-1 25,26 0,0 0,-1 0,-24 0,25 0,-1 0,-24 0,0 0,24 0,1 0,-25 0,0 0,24 0,1 0,-25 0,-1 0,1 0,0 0,0 0,0 0,0 0,-1 0,1 0,0 0,0 0,0 0,-1 0,1 0,0 0,0 0,0 0,-1 0,1 0,0 0,0 0,24 0,-24 0,0 0,0 25,0-25,-1 0,1 0,0 0,0 0,0 0,-1 0,1 0,25 0,-25 0,24 0,1 0,-1 0,1 0,0 0,-25 0,24 0,-24 0,0 0,0 0,-1 0,1 0,0 0,0 0,-25-25,25 25,-25-25,24 25,-24-25,25 25,0 0,0 0,0 0,49 0,-24 0,-1 0,1 0,-25 0,24 0,26 25,-51-25,26 0,-25 0,49 0,-49 0,0 25,0-25,-1 0,1 0,0 25,0-25,0 0,0 0,-1 0,1 0,0 0,0 0,0 0,-1 0,1 0,0 0,25 0,-26 0,1 0,0 0,0 0,24 0,-24 0,0 0,25 0,-26 0,26 0,-25 0,0 0,-1 0,26 0,-25 0,0 0,-1 0,1 0,0 0,25 0,-26 0,1 0,0 0,0 0,0 0,0 0,-1 0,26 0,-25 0,24 0,-24-25,0 25,0 0,0 0,-1 0,1 0,0 0,0 0,0 0,-25-25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alt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ru-R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EEBB269-DD76-4E30-B6A8-4510C74CD64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877057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6F77BC-8BDB-4D4E-966B-772E09223C67}" type="slidenum">
              <a:rPr lang="en-US" altLang="ru-RU"/>
              <a:pPr/>
              <a:t>1</a:t>
            </a:fld>
            <a:endParaRPr lang="en-US" altLang="ru-RU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00E3D59-9625-43F5-97F7-4766D55F57FA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6392" name="Rectangle 8" descr="Gold bar"/>
          <p:cNvSpPr>
            <a:spLocks noChangeArrowheads="1"/>
          </p:cNvSpPr>
          <p:nvPr/>
        </p:nvSpPr>
        <p:spPr bwMode="auto">
          <a:xfrm>
            <a:off x="228600" y="2889250"/>
            <a:ext cx="2870200" cy="2016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Rectangle 9" descr="Orange bar"/>
          <p:cNvSpPr>
            <a:spLocks noChangeArrowheads="1"/>
          </p:cNvSpPr>
          <p:nvPr/>
        </p:nvSpPr>
        <p:spPr bwMode="auto">
          <a:xfrm>
            <a:off x="3098800" y="2889250"/>
            <a:ext cx="2870200" cy="201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Rectangle 10" descr="Slate bar"/>
          <p:cNvSpPr>
            <a:spLocks noChangeArrowheads="1"/>
          </p:cNvSpPr>
          <p:nvPr/>
        </p:nvSpPr>
        <p:spPr bwMode="auto">
          <a:xfrm>
            <a:off x="5969000" y="2889250"/>
            <a:ext cx="2870200" cy="2016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6BF4E-AF76-40FF-AD17-07F7FBC9ACB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2487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8E1D6B-E397-4C51-9C75-327374C788E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07472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1440A-1FA0-4C1F-9F34-68606226CE3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6464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6640B-7661-430C-978A-979BE981827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09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635F6B-B52E-4188-8DEE-A62F6D9AF5C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47642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2C515-5C40-4B66-AFE7-1729EA2E726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3552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DF0B8-2C90-4948-B4B1-D2C97CBDB71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89005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ACFCD-BC44-4C2E-925D-4B5ED502B94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2554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3EB25-0CF8-4738-8E54-A1D8AE3AC67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49392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0040E5-A375-4A2A-B3F2-B9364873D72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849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08B580F-D0D8-4B94-9EE2-CC7EF08C8AA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93449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r>
              <a:rPr lang="ru-RU" smtClean="0"/>
              <a:t>Вставка картинки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5DA72BA-5999-4E65-9141-484AC60916E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7657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ru-RU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078D5C1A-258C-4DD0-875B-DA9E5FA54AEF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5367" name="Rectangle 7" descr="Gold bar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9" name="Rectangle 9" descr="Orange bar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5370" name="Rectangle 10" descr="Slate bar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ru-RU" alt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3789040"/>
            <a:ext cx="7772400" cy="2127250"/>
          </a:xfrm>
        </p:spPr>
        <p:txBody>
          <a:bodyPr/>
          <a:lstStyle/>
          <a:p>
            <a:r>
              <a:rPr lang="uk-UA" altLang="ru-RU" dirty="0" smtClean="0"/>
              <a:t>Навчальна педагогічна практика </a:t>
            </a:r>
            <a:br>
              <a:rPr lang="uk-UA" altLang="ru-RU" dirty="0" smtClean="0"/>
            </a:br>
            <a:r>
              <a:rPr lang="uk-UA" altLang="ru-RU" dirty="0"/>
              <a:t/>
            </a:r>
            <a:br>
              <a:rPr lang="uk-UA" altLang="ru-RU" dirty="0"/>
            </a:br>
            <a:r>
              <a:rPr lang="uk-UA" altLang="ru-RU" dirty="0" smtClean="0"/>
              <a:t>в основній школі </a:t>
            </a:r>
            <a:br>
              <a:rPr lang="uk-UA" altLang="ru-RU" dirty="0" smtClean="0"/>
            </a:br>
            <a:r>
              <a:rPr lang="uk-UA" altLang="ru-RU" dirty="0" smtClean="0"/>
              <a:t>(в середніх класах)</a:t>
            </a:r>
            <a:br>
              <a:rPr lang="uk-UA" altLang="ru-RU" dirty="0" smtClean="0"/>
            </a:br>
            <a:r>
              <a:rPr lang="uk-UA" altLang="ru-RU" dirty="0" smtClean="0"/>
              <a:t>2020-2021 рр.</a:t>
            </a:r>
            <a:endParaRPr lang="ru-RU" alt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Виклики </a:t>
            </a:r>
            <a:endParaRPr lang="ru-RU" altLang="ru-RU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484784"/>
            <a:ext cx="7931224" cy="4536504"/>
          </a:xfrm>
        </p:spPr>
        <p:txBody>
          <a:bodyPr/>
          <a:lstStyle/>
          <a:p>
            <a:r>
              <a:rPr lang="uk-UA" altLang="ru-RU" sz="3200" dirty="0" smtClean="0"/>
              <a:t>Навчальна практика 1 семестр</a:t>
            </a:r>
          </a:p>
          <a:p>
            <a:pPr marL="0" indent="0">
              <a:buNone/>
            </a:pPr>
            <a:r>
              <a:rPr lang="uk-UA" altLang="ru-RU" sz="3200" dirty="0" smtClean="0"/>
              <a:t>/он-лайн / школа на канікулах/ ?</a:t>
            </a:r>
          </a:p>
          <a:p>
            <a:r>
              <a:rPr lang="uk-UA" altLang="ru-RU" sz="3200" dirty="0" smtClean="0"/>
              <a:t>Пілотна апробація</a:t>
            </a:r>
          </a:p>
          <a:p>
            <a:r>
              <a:rPr lang="uk-UA" altLang="ru-RU" sz="3200" dirty="0" smtClean="0"/>
              <a:t>Розробка концепції практики в </a:t>
            </a:r>
            <a:r>
              <a:rPr lang="uk-UA" altLang="ru-RU" sz="3200" b="1" dirty="0" smtClean="0"/>
              <a:t>основній</a:t>
            </a:r>
            <a:r>
              <a:rPr lang="uk-UA" altLang="ru-RU" sz="3200" dirty="0" smtClean="0"/>
              <a:t> школі </a:t>
            </a:r>
          </a:p>
          <a:p>
            <a:pPr marL="0" indent="0">
              <a:buNone/>
            </a:pPr>
            <a:r>
              <a:rPr lang="uk-UA" altLang="ru-RU" sz="3200" dirty="0" smtClean="0"/>
              <a:t>5 класи / 2 тижні / </a:t>
            </a:r>
            <a:r>
              <a:rPr lang="uk-UA" altLang="ru-RU" sz="3200" dirty="0" err="1" smtClean="0"/>
              <a:t>оф-лайн</a:t>
            </a:r>
            <a:r>
              <a:rPr lang="uk-UA" altLang="ru-RU" sz="3200" dirty="0" smtClean="0"/>
              <a:t>, он-лайн, школи на канікулах / для квітня</a:t>
            </a:r>
            <a:endParaRPr lang="ru-RU" altLang="ru-RU" sz="3200" dirty="0" smtClean="0"/>
          </a:p>
          <a:p>
            <a:pPr marL="0" indent="0">
              <a:buNone/>
            </a:pPr>
            <a:r>
              <a:rPr lang="uk-UA" altLang="ru-RU" sz="3200" dirty="0" smtClean="0"/>
              <a:t>/ січень-лютий 2021/</a:t>
            </a:r>
            <a:endParaRPr lang="ru-RU" altLang="ru-RU" sz="3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Рукописные данные 1"/>
              <p14:cNvContentPartPr/>
              <p14:nvPr/>
            </p14:nvContentPartPr>
            <p14:xfrm>
              <a:off x="339480" y="1527120"/>
              <a:ext cx="6706440" cy="1268280"/>
            </p14:xfrm>
          </p:contentPart>
        </mc:Choice>
        <mc:Fallback xmlns="">
          <p:pic>
            <p:nvPicPr>
              <p:cNvPr id="2" name="Рукописные данные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0120" y="1517760"/>
                <a:ext cx="6725160" cy="1287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2852936"/>
            <a:ext cx="7772400" cy="2127250"/>
          </a:xfrm>
        </p:spPr>
        <p:txBody>
          <a:bodyPr/>
          <a:lstStyle/>
          <a:p>
            <a:r>
              <a:rPr lang="uk-UA" dirty="0" smtClean="0"/>
              <a:t>Завдання практики?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Можливості нового формату?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81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Завдання практики</a:t>
            </a:r>
            <a:endParaRPr lang="ru-RU" altLang="ru-RU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484784"/>
            <a:ext cx="8229600" cy="4530725"/>
          </a:xfrm>
        </p:spPr>
        <p:txBody>
          <a:bodyPr/>
          <a:lstStyle/>
          <a:p>
            <a:pPr marL="0" lvl="0" indent="0" hangingPunct="0">
              <a:buNone/>
            </a:pPr>
            <a:r>
              <a:rPr lang="uk-UA" sz="2000" b="1" dirty="0" smtClean="0">
                <a:effectLst/>
              </a:rPr>
              <a:t>І. Ознайомлення з  навчально-виховною роботою школи, реалізацією головних компонентів  Концепції Нової української школи</a:t>
            </a:r>
            <a:r>
              <a:rPr lang="uk-UA" sz="2000" dirty="0" smtClean="0">
                <a:effectLst/>
              </a:rPr>
              <a:t>:</a:t>
            </a:r>
            <a:r>
              <a:rPr lang="ru-RU" sz="2000" dirty="0" smtClean="0">
                <a:effectLst/>
              </a:rPr>
              <a:t> </a:t>
            </a:r>
          </a:p>
          <a:p>
            <a:pPr hangingPunct="0"/>
            <a:r>
              <a:rPr lang="uk-UA" sz="2000" dirty="0" smtClean="0">
                <a:solidFill>
                  <a:schemeClr val="tx1"/>
                </a:solidFill>
              </a:rPr>
              <a:t>паралельне вивчення особливостей організації навчально-виховного процесу в </a:t>
            </a:r>
            <a:r>
              <a:rPr lang="uk-UA" sz="2000" b="1" dirty="0" smtClean="0">
                <a:solidFill>
                  <a:schemeClr val="tx1"/>
                </a:solidFill>
              </a:rPr>
              <a:t>початковій</a:t>
            </a:r>
            <a:r>
              <a:rPr lang="uk-UA" sz="2000" dirty="0" smtClean="0">
                <a:solidFill>
                  <a:schemeClr val="tx1"/>
                </a:solidFill>
              </a:rPr>
              <a:t> та </a:t>
            </a:r>
            <a:r>
              <a:rPr lang="uk-UA" sz="2000" b="1" dirty="0" smtClean="0">
                <a:solidFill>
                  <a:schemeClr val="tx1"/>
                </a:solidFill>
              </a:rPr>
              <a:t>основній</a:t>
            </a:r>
            <a:r>
              <a:rPr lang="uk-UA" sz="2000" dirty="0" smtClean="0">
                <a:solidFill>
                  <a:schemeClr val="tx1"/>
                </a:solidFill>
              </a:rPr>
              <a:t> школі;</a:t>
            </a:r>
            <a:endParaRPr lang="ru-RU" sz="2000" dirty="0" smtClean="0">
              <a:solidFill>
                <a:schemeClr val="tx1"/>
              </a:solidFill>
            </a:endParaRPr>
          </a:p>
          <a:p>
            <a:pPr hangingPunct="0"/>
            <a:r>
              <a:rPr lang="uk-UA" sz="2000" dirty="0" smtClean="0">
                <a:solidFill>
                  <a:schemeClr val="tx1"/>
                </a:solidFill>
              </a:rPr>
              <a:t>сучасні технології навчання та навчальними програмами шкільних предметів у відповідності до спеціалізації;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 hangingPunct="0"/>
            <a:r>
              <a:rPr lang="ru-RU" sz="2000" dirty="0" err="1" smtClean="0">
                <a:effectLst/>
              </a:rPr>
              <a:t>новий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зміст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освіти</a:t>
            </a:r>
            <a:r>
              <a:rPr lang="ru-RU" sz="2000" dirty="0" smtClean="0">
                <a:effectLst/>
              </a:rPr>
              <a:t>, </a:t>
            </a:r>
            <a:r>
              <a:rPr lang="ru-RU" sz="2000" dirty="0" err="1" smtClean="0">
                <a:effectLst/>
              </a:rPr>
              <a:t>заснований</a:t>
            </a:r>
            <a:r>
              <a:rPr lang="ru-RU" sz="2000" dirty="0" smtClean="0">
                <a:effectLst/>
              </a:rPr>
              <a:t> на </a:t>
            </a:r>
            <a:r>
              <a:rPr lang="ru-RU" sz="2000" dirty="0" err="1" smtClean="0">
                <a:effectLst/>
              </a:rPr>
              <a:t>формуванні</a:t>
            </a:r>
            <a:r>
              <a:rPr lang="ru-RU" sz="2000" dirty="0" smtClean="0">
                <a:effectLst/>
              </a:rPr>
              <a:t> компетентностей</a:t>
            </a:r>
            <a:r>
              <a:rPr lang="uk-UA" sz="2000" dirty="0" smtClean="0">
                <a:effectLst/>
              </a:rPr>
              <a:t>; </a:t>
            </a:r>
            <a:endParaRPr lang="ru-RU" sz="2000" dirty="0" smtClean="0">
              <a:effectLst/>
            </a:endParaRPr>
          </a:p>
          <a:p>
            <a:pPr lvl="0" hangingPunct="0"/>
            <a:r>
              <a:rPr lang="ru-RU" sz="2000" dirty="0" err="1" smtClean="0">
                <a:effectLst/>
              </a:rPr>
              <a:t>орієнтаці</a:t>
            </a:r>
            <a:r>
              <a:rPr lang="uk-UA" sz="2000" dirty="0" smtClean="0">
                <a:effectLst/>
              </a:rPr>
              <a:t>я</a:t>
            </a:r>
            <a:r>
              <a:rPr lang="ru-RU" sz="2000" dirty="0" smtClean="0">
                <a:effectLst/>
              </a:rPr>
              <a:t> на потреби </a:t>
            </a:r>
            <a:r>
              <a:rPr lang="ru-RU" sz="2000" dirty="0" err="1" smtClean="0">
                <a:effectLst/>
              </a:rPr>
              <a:t>учня</a:t>
            </a:r>
            <a:r>
              <a:rPr lang="ru-RU" sz="2000" dirty="0" smtClean="0">
                <a:effectLst/>
              </a:rPr>
              <a:t> в </a:t>
            </a:r>
            <a:r>
              <a:rPr lang="ru-RU" sz="2000" dirty="0" err="1" smtClean="0">
                <a:effectLst/>
              </a:rPr>
              <a:t>освітньому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процесі</a:t>
            </a:r>
            <a:r>
              <a:rPr lang="uk-UA" sz="2000" dirty="0" smtClean="0">
                <a:effectLst/>
              </a:rPr>
              <a:t>; </a:t>
            </a:r>
            <a:endParaRPr lang="ru-RU" sz="2000" dirty="0" smtClean="0">
              <a:effectLst/>
            </a:endParaRPr>
          </a:p>
          <a:p>
            <a:pPr lvl="0" hangingPunct="0"/>
            <a:r>
              <a:rPr lang="ru-RU" sz="2000" dirty="0" err="1" smtClean="0">
                <a:effectLst/>
              </a:rPr>
              <a:t>наскрізний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процес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виховання</a:t>
            </a:r>
            <a:r>
              <a:rPr lang="ru-RU" sz="2000" dirty="0" smtClean="0">
                <a:effectLst/>
              </a:rPr>
              <a:t>, </a:t>
            </a:r>
            <a:r>
              <a:rPr lang="ru-RU" sz="2000" dirty="0" err="1" smtClean="0">
                <a:effectLst/>
              </a:rPr>
              <a:t>який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формує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цінності</a:t>
            </a:r>
            <a:r>
              <a:rPr lang="uk-UA" sz="2000" dirty="0" smtClean="0">
                <a:effectLst/>
              </a:rPr>
              <a:t>;</a:t>
            </a:r>
            <a:endParaRPr lang="ru-RU" sz="2000" dirty="0" smtClean="0">
              <a:effectLst/>
            </a:endParaRPr>
          </a:p>
          <a:p>
            <a:pPr lvl="0" hangingPunct="0"/>
            <a:r>
              <a:rPr lang="ru-RU" sz="2000" dirty="0" err="1" smtClean="0">
                <a:effectLst/>
              </a:rPr>
              <a:t>педагогіка</a:t>
            </a:r>
            <a:r>
              <a:rPr lang="ru-RU" sz="2000" dirty="0" smtClean="0">
                <a:effectLst/>
              </a:rPr>
              <a:t>, </a:t>
            </a:r>
            <a:r>
              <a:rPr lang="ru-RU" sz="2000" dirty="0" err="1" smtClean="0">
                <a:effectLst/>
              </a:rPr>
              <a:t>що</a:t>
            </a:r>
            <a:r>
              <a:rPr lang="ru-RU" sz="2000" dirty="0" smtClean="0">
                <a:effectLst/>
              </a:rPr>
              <a:t> </a:t>
            </a:r>
            <a:r>
              <a:rPr lang="ru-RU" sz="2000" dirty="0" err="1" smtClean="0">
                <a:effectLst/>
              </a:rPr>
              <a:t>ґрунтується</a:t>
            </a:r>
            <a:r>
              <a:rPr lang="ru-RU" sz="2000" dirty="0" smtClean="0">
                <a:effectLst/>
              </a:rPr>
              <a:t> на </a:t>
            </a:r>
            <a:r>
              <a:rPr lang="ru-RU" sz="2000" dirty="0" err="1" smtClean="0">
                <a:effectLst/>
              </a:rPr>
              <a:t>партнерстві</a:t>
            </a:r>
            <a:r>
              <a:rPr lang="ru-RU" sz="2000" dirty="0" smtClean="0">
                <a:effectLst/>
              </a:rPr>
              <a:t> </a:t>
            </a:r>
          </a:p>
          <a:p>
            <a:pPr lvl="0"/>
            <a:r>
              <a:rPr lang="uk-UA" sz="2000" dirty="0" smtClean="0">
                <a:solidFill>
                  <a:schemeClr val="tx1"/>
                </a:solidFill>
              </a:rPr>
              <a:t>особливості </a:t>
            </a:r>
            <a:r>
              <a:rPr lang="uk-UA" sz="2000" dirty="0">
                <a:solidFill>
                  <a:schemeClr val="tx1"/>
                </a:solidFill>
              </a:rPr>
              <a:t>співпраці школи, класного керівника з  позашкільними установами, дитячими громадськими організаціями, до яких входять і які відвідують учні закріпленого класу</a:t>
            </a:r>
            <a:r>
              <a:rPr lang="uk-UA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dirty="0" smtClean="0"/>
              <a:t>Завдання практики</a:t>
            </a:r>
            <a:endParaRPr lang="ru-RU" altLang="ru-RU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2000" b="1" dirty="0" smtClean="0">
                <a:solidFill>
                  <a:schemeClr val="tx1"/>
                </a:solidFill>
              </a:rPr>
              <a:t>2. Участь у </a:t>
            </a:r>
            <a:r>
              <a:rPr lang="uk-UA" sz="2000" b="1" dirty="0" err="1" smtClean="0">
                <a:solidFill>
                  <a:schemeClr val="tx1"/>
                </a:solidFill>
              </a:rPr>
              <a:t>навчально-виховнiй</a:t>
            </a:r>
            <a:r>
              <a:rPr lang="uk-UA" sz="2000" b="1" dirty="0" smtClean="0">
                <a:solidFill>
                  <a:schemeClr val="tx1"/>
                </a:solidFill>
              </a:rPr>
              <a:t> </a:t>
            </a:r>
            <a:r>
              <a:rPr lang="uk-UA" sz="2000" b="1" dirty="0" err="1" smtClean="0">
                <a:solidFill>
                  <a:schemeClr val="tx1"/>
                </a:solidFill>
              </a:rPr>
              <a:t>роботi</a:t>
            </a:r>
            <a:r>
              <a:rPr lang="uk-UA" sz="2000" b="1" dirty="0" smtClean="0">
                <a:solidFill>
                  <a:schemeClr val="tx1"/>
                </a:solidFill>
              </a:rPr>
              <a:t> класу: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uk-UA" sz="2000" dirty="0" smtClean="0">
                <a:solidFill>
                  <a:schemeClr val="tx1"/>
                </a:solidFill>
              </a:rPr>
              <a:t>допомога класному керівнику в проведенні позакласної виховної роботи з учнями закріпленого класу та самостійне проведення однієї з форм виховної роботи, 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uk-UA" sz="2000" dirty="0" smtClean="0">
                <a:solidFill>
                  <a:schemeClr val="tx1"/>
                </a:solidFill>
              </a:rPr>
              <a:t>відпрацювання умінь проведення фронтальної бесіди, інструктажу, організації роботи учнів у групах, змагальних форм виховної роботи;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uk-UA" sz="2000" dirty="0" smtClean="0">
                <a:solidFill>
                  <a:schemeClr val="tx1"/>
                </a:solidFill>
              </a:rPr>
              <a:t>проведення дидактичних ігор у позакласній роботі;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uk-UA" sz="2000" dirty="0" smtClean="0">
                <a:solidFill>
                  <a:schemeClr val="tx1"/>
                </a:solidFill>
              </a:rPr>
              <a:t>організація раціонального дозвілля, активного </a:t>
            </a:r>
            <a:r>
              <a:rPr lang="uk-UA" sz="2000" dirty="0" err="1" smtClean="0">
                <a:solidFill>
                  <a:schemeClr val="tx1"/>
                </a:solidFill>
              </a:rPr>
              <a:t>вiдпочинку</a:t>
            </a:r>
            <a:r>
              <a:rPr lang="uk-UA" sz="2000" dirty="0" smtClean="0">
                <a:solidFill>
                  <a:schemeClr val="tx1"/>
                </a:solidFill>
              </a:rPr>
              <a:t> учнів на перервах;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uk-UA" sz="2000" dirty="0" smtClean="0">
                <a:solidFill>
                  <a:schemeClr val="tx1"/>
                </a:solidFill>
              </a:rPr>
              <a:t>вивчення індивідуальних особливостей учнів під керівництвом психолога</a:t>
            </a:r>
            <a:endParaRPr lang="ru-RU" altLang="ru-RU" sz="2000" dirty="0" smtClean="0"/>
          </a:p>
          <a:p>
            <a:pPr marL="0" lvl="0" indent="0" hangingPunct="0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2515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Завдання практики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30725"/>
          </a:xfrm>
        </p:spPr>
        <p:txBody>
          <a:bodyPr/>
          <a:lstStyle/>
          <a:p>
            <a:r>
              <a:rPr lang="uk-UA" sz="2400" b="1" dirty="0" smtClean="0"/>
              <a:t>Професійна ідентифікація</a:t>
            </a:r>
          </a:p>
          <a:p>
            <a:pPr marL="0" indent="0">
              <a:buNone/>
            </a:pPr>
            <a:r>
              <a:rPr lang="uk-UA" sz="1800" dirty="0" smtClean="0"/>
              <a:t>Знайомство з професією, школою в новій ролі</a:t>
            </a:r>
          </a:p>
          <a:p>
            <a:pPr marL="0" indent="0">
              <a:buNone/>
            </a:pPr>
            <a:r>
              <a:rPr lang="uk-UA" sz="1800" dirty="0" smtClean="0"/>
              <a:t>Емоційно-позитивне ставлення до професії, професійної групи, себе в професії</a:t>
            </a:r>
          </a:p>
          <a:p>
            <a:r>
              <a:rPr lang="uk-UA" sz="2400" b="1" dirty="0" smtClean="0"/>
              <a:t>Теорія навчання / методик навчання</a:t>
            </a:r>
          </a:p>
          <a:p>
            <a:pPr marL="0" indent="0">
              <a:buNone/>
            </a:pPr>
            <a:r>
              <a:rPr lang="uk-UA" sz="1800" dirty="0" smtClean="0"/>
              <a:t>типи, структура уроку, </a:t>
            </a:r>
          </a:p>
          <a:p>
            <a:pPr marL="0" indent="0">
              <a:buNone/>
            </a:pPr>
            <a:r>
              <a:rPr lang="uk-UA" sz="1800" dirty="0" smtClean="0"/>
              <a:t>методи навчання, </a:t>
            </a:r>
          </a:p>
          <a:p>
            <a:pPr marL="0" indent="0">
              <a:buNone/>
            </a:pPr>
            <a:r>
              <a:rPr lang="uk-UA" sz="1800" dirty="0" smtClean="0"/>
              <a:t>методи контролю, </a:t>
            </a:r>
          </a:p>
          <a:p>
            <a:pPr marL="0" indent="0">
              <a:buNone/>
            </a:pPr>
            <a:r>
              <a:rPr lang="uk-UA" sz="1800" dirty="0" smtClean="0"/>
              <a:t>технології навчання</a:t>
            </a:r>
            <a:endParaRPr lang="uk-UA" sz="1800" dirty="0"/>
          </a:p>
          <a:p>
            <a:pPr marL="0" indent="0">
              <a:buNone/>
            </a:pPr>
            <a:r>
              <a:rPr lang="uk-UA" sz="1800" dirty="0" smtClean="0"/>
              <a:t>домашня робота</a:t>
            </a:r>
            <a:endParaRPr lang="uk-UA" sz="2400" dirty="0" smtClean="0"/>
          </a:p>
          <a:p>
            <a:r>
              <a:rPr lang="uk-UA" sz="2400" b="1" dirty="0" smtClean="0"/>
              <a:t>Теорія виховання</a:t>
            </a:r>
          </a:p>
          <a:p>
            <a:pPr marL="0" indent="0">
              <a:buNone/>
            </a:pPr>
            <a:r>
              <a:rPr lang="uk-UA" sz="1800" dirty="0" smtClean="0"/>
              <a:t>Закріплення засвоєних знань, </a:t>
            </a:r>
          </a:p>
          <a:p>
            <a:pPr marL="0" indent="0">
              <a:buNone/>
            </a:pPr>
            <a:r>
              <a:rPr lang="uk-UA" sz="1800" dirty="0" smtClean="0"/>
              <a:t>Формування умінь проведення</a:t>
            </a:r>
          </a:p>
          <a:p>
            <a:pPr marL="0" indent="0">
              <a:buNone/>
            </a:pPr>
            <a:r>
              <a:rPr lang="uk-UA" sz="1800" dirty="0" smtClean="0">
                <a:solidFill>
                  <a:schemeClr val="tx1"/>
                </a:solidFill>
              </a:rPr>
              <a:t>фронтальної бесіди, інструктажу, організації роботи учнів у групах, змагальних форм виховної роботи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23073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4942"/>
          </a:xfrm>
        </p:spPr>
        <p:txBody>
          <a:bodyPr/>
          <a:lstStyle/>
          <a:p>
            <a:r>
              <a:rPr lang="uk-UA" dirty="0" smtClean="0"/>
              <a:t>Навчальна практика 2020-2021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4040188" cy="381719"/>
          </a:xfrm>
        </p:spPr>
        <p:txBody>
          <a:bodyPr/>
          <a:lstStyle/>
          <a:p>
            <a:r>
              <a:rPr lang="uk-UA" dirty="0" smtClean="0"/>
              <a:t>Завдання 1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/>
          <a:lstStyle/>
          <a:p>
            <a:r>
              <a:rPr lang="uk-UA" b="1" dirty="0" smtClean="0"/>
              <a:t>Знайомство / Професійна ідентифікація</a:t>
            </a:r>
          </a:p>
          <a:p>
            <a:pPr marL="0" indent="0">
              <a:buNone/>
            </a:pPr>
            <a:r>
              <a:rPr lang="uk-UA" sz="2000" dirty="0" smtClean="0"/>
              <a:t>Знайомство з навчально-виховним процесом школи</a:t>
            </a:r>
          </a:p>
          <a:p>
            <a:pPr marL="0" indent="0">
              <a:buNone/>
            </a:pPr>
            <a:r>
              <a:rPr lang="uk-UA" sz="2000" dirty="0" smtClean="0"/>
              <a:t>Емоційно-позитивне ставлення до професії, групи, себе в професії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980728"/>
            <a:ext cx="4041775" cy="453727"/>
          </a:xfrm>
        </p:spPr>
        <p:txBody>
          <a:bodyPr/>
          <a:lstStyle/>
          <a:p>
            <a:r>
              <a:rPr lang="uk-UA" dirty="0" smtClean="0"/>
              <a:t>Реалізація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4353347"/>
          </a:xfrm>
        </p:spPr>
        <p:txBody>
          <a:bodyPr/>
          <a:lstStyle/>
          <a:p>
            <a:r>
              <a:rPr lang="uk-UA" dirty="0" smtClean="0"/>
              <a:t>Модулі Курсу  Нова Українська школа, …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14184"/>
            <a:ext cx="2976364" cy="429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11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762000"/>
            <a:ext cx="87820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895746"/>
            <a:ext cx="2959199" cy="506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399" y="1412776"/>
            <a:ext cx="2704996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64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4942"/>
          </a:xfrm>
        </p:spPr>
        <p:txBody>
          <a:bodyPr/>
          <a:lstStyle/>
          <a:p>
            <a:r>
              <a:rPr lang="uk-UA" dirty="0" smtClean="0"/>
              <a:t>Навчальна практика 2020-2021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4040188" cy="381719"/>
          </a:xfrm>
        </p:spPr>
        <p:txBody>
          <a:bodyPr/>
          <a:lstStyle/>
          <a:p>
            <a:r>
              <a:rPr lang="uk-UA" dirty="0" smtClean="0"/>
              <a:t>Завдання 1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/>
          <a:lstStyle/>
          <a:p>
            <a:r>
              <a:rPr lang="uk-UA" b="1" dirty="0" smtClean="0"/>
              <a:t>Знайомство / Професійна ідентифікація</a:t>
            </a:r>
          </a:p>
          <a:p>
            <a:pPr marL="0" indent="0">
              <a:buNone/>
            </a:pPr>
            <a:r>
              <a:rPr lang="uk-UA" sz="2000" dirty="0" smtClean="0"/>
              <a:t>Знайомство з навчально-виховним процесом школи</a:t>
            </a:r>
          </a:p>
          <a:p>
            <a:pPr marL="0" indent="0">
              <a:buNone/>
            </a:pPr>
            <a:r>
              <a:rPr lang="uk-UA" sz="2000" dirty="0" smtClean="0"/>
              <a:t>Емоційно-позитивне ставлення до професії, групи, себе в професії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980728"/>
            <a:ext cx="4041775" cy="453727"/>
          </a:xfrm>
        </p:spPr>
        <p:txBody>
          <a:bodyPr/>
          <a:lstStyle/>
          <a:p>
            <a:r>
              <a:rPr lang="uk-UA" dirty="0" smtClean="0"/>
              <a:t>Реалізація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4353347"/>
          </a:xfrm>
        </p:spPr>
        <p:txBody>
          <a:bodyPr/>
          <a:lstStyle/>
          <a:p>
            <a:r>
              <a:rPr lang="uk-UA" dirty="0" smtClean="0"/>
              <a:t>Модулі Курсу  Нова Українська школа</a:t>
            </a:r>
          </a:p>
          <a:p>
            <a:r>
              <a:rPr lang="uk-UA" dirty="0" smtClean="0"/>
              <a:t>Дискусії за відео</a:t>
            </a:r>
          </a:p>
          <a:p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12"/>
          <a:stretch/>
        </p:blipFill>
        <p:spPr bwMode="auto">
          <a:xfrm>
            <a:off x="251520" y="2570786"/>
            <a:ext cx="6486525" cy="370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060848"/>
            <a:ext cx="15049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4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4942"/>
          </a:xfrm>
        </p:spPr>
        <p:txBody>
          <a:bodyPr/>
          <a:lstStyle/>
          <a:p>
            <a:r>
              <a:rPr lang="uk-UA" dirty="0" smtClean="0"/>
              <a:t>Навчальна практика 2020-2021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4040188" cy="381719"/>
          </a:xfrm>
        </p:spPr>
        <p:txBody>
          <a:bodyPr/>
          <a:lstStyle/>
          <a:p>
            <a:r>
              <a:rPr lang="uk-UA" dirty="0" smtClean="0"/>
              <a:t>Завдання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/>
          <a:lstStyle/>
          <a:p>
            <a:r>
              <a:rPr lang="uk-UA" b="1" dirty="0" smtClean="0"/>
              <a:t>Знайомство / Професійна ідентифікація</a:t>
            </a:r>
          </a:p>
          <a:p>
            <a:pPr marL="0" indent="0">
              <a:buNone/>
            </a:pPr>
            <a:r>
              <a:rPr lang="uk-UA" sz="2000" dirty="0" smtClean="0"/>
              <a:t>Знайомство з навчально-виховним процесом школи</a:t>
            </a:r>
          </a:p>
          <a:p>
            <a:pPr marL="0" indent="0">
              <a:buNone/>
            </a:pPr>
            <a:r>
              <a:rPr lang="uk-UA" sz="2000" dirty="0" smtClean="0"/>
              <a:t>Емоційно-позитивне ставлення до професії, групи, себе в професії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980728"/>
            <a:ext cx="4041775" cy="453727"/>
          </a:xfrm>
        </p:spPr>
        <p:txBody>
          <a:bodyPr/>
          <a:lstStyle/>
          <a:p>
            <a:r>
              <a:rPr lang="uk-UA" dirty="0" smtClean="0"/>
              <a:t>Реалізація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4353347"/>
          </a:xfrm>
        </p:spPr>
        <p:txBody>
          <a:bodyPr/>
          <a:lstStyle/>
          <a:p>
            <a:r>
              <a:rPr lang="uk-UA" dirty="0" smtClean="0"/>
              <a:t>Модулі Курсу  Нова Українська школа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 </a:t>
            </a:r>
            <a:r>
              <a:rPr lang="uk-UA" dirty="0" smtClean="0"/>
              <a:t>Дискусії за відео за участі потоку студентів та методиста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Зустрічі з вчителями, </a:t>
            </a:r>
            <a:r>
              <a:rPr lang="uk-UA" b="1" dirty="0" err="1" smtClean="0">
                <a:solidFill>
                  <a:schemeClr val="tx2">
                    <a:lumMod val="50000"/>
                  </a:schemeClr>
                </a:solidFill>
              </a:rPr>
              <a:t>заучем</a:t>
            </a:r>
            <a:endParaRPr lang="uk-UA" b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14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6" y="217714"/>
            <a:ext cx="6447501" cy="664029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</a:rPr>
              <a:t>Конференція в школі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1132304"/>
            <a:ext cx="8356578" cy="5700156"/>
          </a:xfrm>
        </p:spPr>
      </p:pic>
    </p:spTree>
    <p:extLst>
      <p:ext uri="{BB962C8B-B14F-4D97-AF65-F5344CB8AC3E}">
        <p14:creationId xmlns:p14="http://schemas.microsoft.com/office/powerpoint/2010/main" val="259247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881742"/>
            <a:ext cx="8500594" cy="5976258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1886" y="217714"/>
            <a:ext cx="6447501" cy="664029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</a:rPr>
              <a:t>Конференція в школі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6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06" y="1035308"/>
            <a:ext cx="8291634" cy="5731112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91886" y="217714"/>
            <a:ext cx="6447501" cy="664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4000" b="1" smtClean="0">
                <a:solidFill>
                  <a:schemeClr val="accent2">
                    <a:lumMod val="50000"/>
                  </a:schemeClr>
                </a:solidFill>
              </a:rPr>
              <a:t>Конференція в школі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12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45" y="1126888"/>
            <a:ext cx="8022171" cy="5731112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1886" y="217714"/>
            <a:ext cx="6447501" cy="664029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chemeClr val="accent2">
                    <a:lumMod val="50000"/>
                  </a:schemeClr>
                </a:solidFill>
              </a:rPr>
              <a:t>Конференція в школі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4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4942"/>
          </a:xfrm>
        </p:spPr>
        <p:txBody>
          <a:bodyPr/>
          <a:lstStyle/>
          <a:p>
            <a:r>
              <a:rPr lang="uk-UA" dirty="0" smtClean="0"/>
              <a:t>Навчальна практика 2020-2021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4040188" cy="381719"/>
          </a:xfrm>
        </p:spPr>
        <p:txBody>
          <a:bodyPr/>
          <a:lstStyle/>
          <a:p>
            <a:r>
              <a:rPr lang="uk-UA" dirty="0" smtClean="0"/>
              <a:t>Отже, Завдання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/>
          <a:lstStyle/>
          <a:p>
            <a:r>
              <a:rPr lang="uk-UA" b="1" dirty="0" smtClean="0"/>
              <a:t>Знайомство / Професійна ідентифікація</a:t>
            </a:r>
          </a:p>
          <a:p>
            <a:pPr marL="0" indent="0">
              <a:buNone/>
            </a:pPr>
            <a:r>
              <a:rPr lang="uk-UA" sz="2000" dirty="0" smtClean="0"/>
              <a:t>Знайомство з навчально-виховним процесом школи</a:t>
            </a:r>
          </a:p>
          <a:p>
            <a:pPr marL="0" indent="0">
              <a:buNone/>
            </a:pPr>
            <a:r>
              <a:rPr lang="uk-UA" sz="2000" dirty="0" smtClean="0"/>
              <a:t>Емоційно-позитивне ставлення до професії, групи, себе в професії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980728"/>
            <a:ext cx="4041775" cy="453727"/>
          </a:xfrm>
        </p:spPr>
        <p:txBody>
          <a:bodyPr/>
          <a:lstStyle/>
          <a:p>
            <a:r>
              <a:rPr lang="uk-UA" dirty="0" smtClean="0"/>
              <a:t>Реалізація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4353347"/>
          </a:xfrm>
        </p:spPr>
        <p:txBody>
          <a:bodyPr/>
          <a:lstStyle/>
          <a:p>
            <a:r>
              <a:rPr lang="uk-UA" dirty="0" smtClean="0"/>
              <a:t>Модулі Курсу  Нова Українська школа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 </a:t>
            </a:r>
            <a:r>
              <a:rPr lang="uk-UA" dirty="0" smtClean="0"/>
              <a:t>Дискусії за відео за участі потоку студентів та методиста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Зустрічі з вчителями, </a:t>
            </a:r>
            <a:r>
              <a:rPr lang="uk-UA" b="1" dirty="0" err="1" smtClean="0">
                <a:solidFill>
                  <a:schemeClr val="tx2">
                    <a:lumMod val="50000"/>
                  </a:schemeClr>
                </a:solidFill>
              </a:rPr>
              <a:t>заучем</a:t>
            </a:r>
            <a:endParaRPr lang="uk-UA" b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uk-UA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Комплекс необхідного і достатнього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8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4942"/>
          </a:xfrm>
        </p:spPr>
        <p:txBody>
          <a:bodyPr/>
          <a:lstStyle/>
          <a:p>
            <a:r>
              <a:rPr lang="uk-UA" dirty="0" smtClean="0"/>
              <a:t>Навчальна практика 2020-2021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4040188" cy="381719"/>
          </a:xfrm>
        </p:spPr>
        <p:txBody>
          <a:bodyPr/>
          <a:lstStyle/>
          <a:p>
            <a:r>
              <a:rPr lang="uk-UA" dirty="0" smtClean="0"/>
              <a:t>Завдання 2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/>
          <a:lstStyle/>
          <a:p>
            <a:r>
              <a:rPr lang="uk-UA" b="1" dirty="0" smtClean="0"/>
              <a:t>Теорія навчання</a:t>
            </a:r>
          </a:p>
          <a:p>
            <a:pPr marL="0" indent="0">
              <a:buNone/>
            </a:pPr>
            <a:r>
              <a:rPr lang="uk-UA" sz="2000" dirty="0" smtClean="0"/>
              <a:t>типи, структура уроку, </a:t>
            </a:r>
          </a:p>
          <a:p>
            <a:pPr marL="0" indent="0">
              <a:buNone/>
            </a:pPr>
            <a:r>
              <a:rPr lang="uk-UA" sz="2000" dirty="0" smtClean="0"/>
              <a:t>методи навчання, </a:t>
            </a:r>
          </a:p>
          <a:p>
            <a:pPr marL="0" indent="0">
              <a:buNone/>
            </a:pPr>
            <a:r>
              <a:rPr lang="uk-UA" sz="2000" dirty="0" smtClean="0"/>
              <a:t>методи контролю, </a:t>
            </a:r>
            <a:endParaRPr lang="uk-UA" sz="2000" dirty="0"/>
          </a:p>
          <a:p>
            <a:pPr marL="0" indent="0">
              <a:buNone/>
            </a:pPr>
            <a:r>
              <a:rPr lang="uk-UA" sz="2000" dirty="0" smtClean="0"/>
              <a:t>домашня робота</a:t>
            </a:r>
          </a:p>
          <a:p>
            <a:pPr marL="0" indent="0">
              <a:buNone/>
            </a:pPr>
            <a:r>
              <a:rPr lang="uk-UA" sz="2000" b="1" dirty="0" smtClean="0"/>
              <a:t>Нові технології навчання</a:t>
            </a:r>
            <a:endParaRPr lang="uk-UA" b="1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980728"/>
            <a:ext cx="4041775" cy="453727"/>
          </a:xfrm>
        </p:spPr>
        <p:txBody>
          <a:bodyPr/>
          <a:lstStyle/>
          <a:p>
            <a:r>
              <a:rPr lang="uk-UA" dirty="0" smtClean="0"/>
              <a:t>Реалізація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4353347"/>
          </a:xfrm>
        </p:spPr>
        <p:txBody>
          <a:bodyPr/>
          <a:lstStyle/>
          <a:p>
            <a:r>
              <a:rPr lang="ru-RU" b="1" dirty="0" err="1" smtClean="0"/>
              <a:t>Аналіз</a:t>
            </a:r>
            <a:r>
              <a:rPr lang="ru-RU" dirty="0"/>
              <a:t> </a:t>
            </a:r>
            <a:r>
              <a:rPr lang="ru-RU" dirty="0" smtClean="0"/>
              <a:t>1-2 </a:t>
            </a:r>
            <a:r>
              <a:rPr lang="ru-RU" dirty="0" err="1" smtClean="0"/>
              <a:t>відео</a:t>
            </a:r>
            <a:r>
              <a:rPr lang="ru-RU" dirty="0" smtClean="0"/>
              <a:t> </a:t>
            </a:r>
            <a:r>
              <a:rPr lang="ru-RU" dirty="0" err="1" smtClean="0"/>
              <a:t>уроків</a:t>
            </a:r>
            <a:r>
              <a:rPr lang="ru-RU" dirty="0" smtClean="0"/>
              <a:t> з предмету </a:t>
            </a:r>
            <a:r>
              <a:rPr lang="ru-RU" dirty="0" err="1" smtClean="0"/>
              <a:t>спеціалізації</a:t>
            </a:r>
            <a:r>
              <a:rPr lang="ru-RU" dirty="0" smtClean="0"/>
              <a:t> «</a:t>
            </a:r>
            <a:r>
              <a:rPr lang="ru-RU" dirty="0" err="1" smtClean="0"/>
              <a:t>Вчитель</a:t>
            </a:r>
            <a:r>
              <a:rPr lang="ru-RU" dirty="0" smtClean="0"/>
              <a:t> року» в день /за планом/ </a:t>
            </a:r>
          </a:p>
          <a:p>
            <a:r>
              <a:rPr lang="ru-RU" dirty="0" err="1" smtClean="0"/>
              <a:t>Протоколи</a:t>
            </a:r>
            <a:r>
              <a:rPr lang="ru-RU" dirty="0" smtClean="0"/>
              <a:t> в</a:t>
            </a:r>
            <a:r>
              <a:rPr lang="en-US" dirty="0" smtClean="0"/>
              <a:t> Moodle </a:t>
            </a:r>
            <a:r>
              <a:rPr lang="ru-RU" dirty="0" smtClean="0"/>
              <a:t> +</a:t>
            </a:r>
            <a:r>
              <a:rPr lang="en-US" dirty="0" smtClean="0"/>
              <a:t>Zoom</a:t>
            </a:r>
            <a:r>
              <a:rPr lang="uk-UA" dirty="0" smtClean="0"/>
              <a:t>-</a:t>
            </a:r>
            <a:r>
              <a:rPr lang="ru-RU" dirty="0" err="1" smtClean="0"/>
              <a:t>обговорення</a:t>
            </a:r>
            <a:r>
              <a:rPr lang="ru-RU" dirty="0"/>
              <a:t> </a:t>
            </a:r>
            <a:r>
              <a:rPr lang="ru-RU" dirty="0" smtClean="0"/>
              <a:t>з методистом і </a:t>
            </a:r>
            <a:r>
              <a:rPr lang="ru-RU" dirty="0" err="1" smtClean="0"/>
              <a:t>групою</a:t>
            </a:r>
            <a:r>
              <a:rPr lang="en-US" dirty="0" smtClean="0"/>
              <a:t> </a:t>
            </a:r>
            <a:r>
              <a:rPr lang="uk-UA" dirty="0" smtClean="0"/>
              <a:t>в визначений час</a:t>
            </a:r>
            <a:endParaRPr lang="ru-RU" dirty="0"/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уроки (</a:t>
            </a:r>
            <a:r>
              <a:rPr lang="uk-UA" b="1" dirty="0" err="1" smtClean="0">
                <a:solidFill>
                  <a:schemeClr val="tx2">
                    <a:lumMod val="50000"/>
                  </a:schemeClr>
                </a:solidFill>
              </a:rPr>
              <a:t>протоколи+обговорення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r>
              <a:rPr lang="ru-RU" dirty="0" err="1" smtClean="0"/>
              <a:t>відео</a:t>
            </a:r>
            <a:r>
              <a:rPr lang="ru-RU" dirty="0" smtClean="0"/>
              <a:t> </a:t>
            </a:r>
            <a:r>
              <a:rPr lang="ru-RU" dirty="0" err="1" smtClean="0"/>
              <a:t>майстер-класів</a:t>
            </a:r>
            <a:r>
              <a:rPr lang="ru-RU" dirty="0" smtClean="0"/>
              <a:t> «</a:t>
            </a:r>
            <a:r>
              <a:rPr lang="ru-RU" dirty="0" err="1" smtClean="0"/>
              <a:t>Вчитель</a:t>
            </a:r>
            <a:r>
              <a:rPr lang="ru-RU" dirty="0" smtClean="0"/>
              <a:t> року»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216" y="3481847"/>
            <a:ext cx="1872207" cy="268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3901550"/>
            <a:ext cx="3960439" cy="272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0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4942"/>
          </a:xfrm>
        </p:spPr>
        <p:txBody>
          <a:bodyPr/>
          <a:lstStyle/>
          <a:p>
            <a:r>
              <a:rPr lang="uk-UA" dirty="0" smtClean="0"/>
              <a:t>Навчальна практика 2020-2021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4040188" cy="381719"/>
          </a:xfrm>
        </p:spPr>
        <p:txBody>
          <a:bodyPr/>
          <a:lstStyle/>
          <a:p>
            <a:r>
              <a:rPr lang="uk-UA" dirty="0" smtClean="0"/>
              <a:t>Завдання 3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/>
          <a:lstStyle/>
          <a:p>
            <a:r>
              <a:rPr lang="uk-UA" b="1" dirty="0" smtClean="0"/>
              <a:t>Теорія </a:t>
            </a:r>
            <a:r>
              <a:rPr lang="uk-UA" sz="2800" b="1" dirty="0" smtClean="0"/>
              <a:t>виховання</a:t>
            </a:r>
            <a:endParaRPr lang="uk-UA" b="1" dirty="0" smtClean="0"/>
          </a:p>
          <a:p>
            <a:pPr marL="0" indent="0">
              <a:buNone/>
            </a:pPr>
            <a:r>
              <a:rPr lang="uk-UA" sz="2000" dirty="0" smtClean="0"/>
              <a:t>Закріплення засвоєних знань, </a:t>
            </a:r>
          </a:p>
          <a:p>
            <a:pPr marL="0" indent="0">
              <a:buNone/>
            </a:pPr>
            <a:r>
              <a:rPr lang="uk-UA" sz="2000" dirty="0" smtClean="0"/>
              <a:t>Формування умінь проведення</a:t>
            </a:r>
          </a:p>
          <a:p>
            <a:pPr marL="0" indent="0">
              <a:buNone/>
            </a:pPr>
            <a:r>
              <a:rPr lang="uk-UA" sz="2000" dirty="0" smtClean="0">
                <a:solidFill>
                  <a:schemeClr val="tx1"/>
                </a:solidFill>
              </a:rPr>
              <a:t>фронтальної бесіди, інструктажу, </a:t>
            </a:r>
          </a:p>
          <a:p>
            <a:pPr marL="0" indent="0">
              <a:buNone/>
            </a:pPr>
            <a:r>
              <a:rPr lang="uk-UA" sz="2000" dirty="0" smtClean="0">
                <a:solidFill>
                  <a:schemeClr val="tx1"/>
                </a:solidFill>
              </a:rPr>
              <a:t>організації роботи учнів у групах, </a:t>
            </a:r>
          </a:p>
          <a:p>
            <a:pPr marL="0" indent="0">
              <a:buNone/>
            </a:pPr>
            <a:r>
              <a:rPr lang="uk-UA" sz="2000" dirty="0" smtClean="0">
                <a:solidFill>
                  <a:schemeClr val="tx1"/>
                </a:solidFill>
              </a:rPr>
              <a:t>змагальних форм виховної роботи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</a:rPr>
              <a:t>Пріоритети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uk-UA" sz="2000" dirty="0" err="1" smtClean="0">
                <a:solidFill>
                  <a:schemeClr val="tx2">
                    <a:lumMod val="50000"/>
                  </a:schemeClr>
                </a:solidFill>
              </a:rPr>
              <a:t>Відеосамоаналіз</a:t>
            </a:r>
            <a:endParaRPr lang="uk-UA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</a:rPr>
              <a:t>Повторюваність 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980728"/>
            <a:ext cx="4041775" cy="453727"/>
          </a:xfrm>
        </p:spPr>
        <p:txBody>
          <a:bodyPr/>
          <a:lstStyle/>
          <a:p>
            <a:r>
              <a:rPr lang="uk-UA" dirty="0" smtClean="0"/>
              <a:t>Реалізація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5184576"/>
          </a:xfrm>
        </p:spPr>
        <p:txBody>
          <a:bodyPr/>
          <a:lstStyle/>
          <a:p>
            <a:r>
              <a:rPr lang="uk-UA" dirty="0" smtClean="0"/>
              <a:t>Проведення  виховного заходу в групі студентів</a:t>
            </a:r>
          </a:p>
          <a:p>
            <a:pPr marL="0" indent="0">
              <a:buNone/>
            </a:pPr>
            <a:r>
              <a:rPr lang="uk-UA" sz="2800" b="1" i="1" dirty="0" smtClean="0"/>
              <a:t>Емоційний інтелект</a:t>
            </a:r>
          </a:p>
          <a:p>
            <a:r>
              <a:rPr lang="en-US" dirty="0" smtClean="0"/>
              <a:t>Zoom-</a:t>
            </a:r>
            <a:r>
              <a:rPr lang="uk-UA" dirty="0" smtClean="0"/>
              <a:t>ігри,</a:t>
            </a:r>
          </a:p>
          <a:p>
            <a:r>
              <a:rPr lang="en-US" dirty="0" smtClean="0"/>
              <a:t>Zoom-</a:t>
            </a:r>
            <a:r>
              <a:rPr lang="uk-UA" dirty="0" smtClean="0"/>
              <a:t>рухливі хвилинки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виховні заходи з учнями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ігри,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Zoom-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рухливі хвилинки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Протоколи (АВЗ, </a:t>
            </a:r>
            <a:r>
              <a:rPr lang="uk-UA" b="1" dirty="0" err="1" smtClean="0">
                <a:solidFill>
                  <a:schemeClr val="tx2">
                    <a:lumMod val="50000"/>
                  </a:schemeClr>
                </a:solidFill>
              </a:rPr>
              <a:t>СаВЗ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) в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Moodle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+ обговорення</a:t>
            </a:r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Рукописные данные 6"/>
              <p14:cNvContentPartPr/>
              <p14:nvPr/>
            </p14:nvContentPartPr>
            <p14:xfrm>
              <a:off x="553680" y="2527200"/>
              <a:ext cx="2179440" cy="54000"/>
            </p14:xfrm>
          </p:contentPart>
        </mc:Choice>
        <mc:Fallback xmlns="">
          <p:pic>
            <p:nvPicPr>
              <p:cNvPr id="7" name="Рукописные данные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7840" y="2463480"/>
                <a:ext cx="2211120" cy="18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950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uk-UA" altLang="ru-RU" dirty="0" err="1" smtClean="0"/>
              <a:t>Звітня</a:t>
            </a:r>
            <a:r>
              <a:rPr lang="uk-UA" altLang="ru-RU" dirty="0" smtClean="0"/>
              <a:t> </a:t>
            </a:r>
            <a:r>
              <a:rPr lang="uk-UA" altLang="ru-RU" dirty="0" err="1" smtClean="0"/>
              <a:t>докуметація</a:t>
            </a:r>
            <a:endParaRPr lang="ru-RU" alt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836712"/>
            <a:ext cx="4040188" cy="639762"/>
          </a:xfrm>
        </p:spPr>
        <p:txBody>
          <a:bodyPr/>
          <a:lstStyle/>
          <a:p>
            <a:r>
              <a:rPr lang="uk-UA" dirty="0" err="1" smtClean="0"/>
              <a:t>Оф-лайн</a:t>
            </a:r>
            <a:endParaRPr lang="ru-RU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57200" y="1556792"/>
            <a:ext cx="4040188" cy="4569371"/>
          </a:xfrm>
        </p:spPr>
        <p:txBody>
          <a:bodyPr/>
          <a:lstStyle/>
          <a:p>
            <a:r>
              <a:rPr lang="uk-UA" sz="1800" b="1" dirty="0" smtClean="0"/>
              <a:t>Професійна ідентифікація</a:t>
            </a:r>
          </a:p>
          <a:p>
            <a:pPr marL="0" indent="0">
              <a:buNone/>
            </a:pPr>
            <a:r>
              <a:rPr lang="uk-UA" sz="1400" dirty="0" smtClean="0"/>
              <a:t>Знайомство з професією, школою в новій ролі</a:t>
            </a:r>
          </a:p>
          <a:p>
            <a:pPr marL="0" indent="0">
              <a:buNone/>
            </a:pPr>
            <a:r>
              <a:rPr lang="uk-UA" sz="1400" dirty="0" smtClean="0"/>
              <a:t>Емоційно-позитивне ставлення до професії, професійної групи, себе в професії</a:t>
            </a:r>
          </a:p>
          <a:p>
            <a:r>
              <a:rPr lang="uk-UA" sz="1800" b="1" dirty="0" smtClean="0"/>
              <a:t>Теорія навчання / методик навчання</a:t>
            </a:r>
          </a:p>
          <a:p>
            <a:pPr marL="0" indent="0">
              <a:buNone/>
            </a:pPr>
            <a:r>
              <a:rPr lang="uk-UA" sz="1400" dirty="0" smtClean="0"/>
              <a:t>типи, структура уроку, </a:t>
            </a:r>
          </a:p>
          <a:p>
            <a:pPr marL="0" indent="0">
              <a:buNone/>
            </a:pPr>
            <a:r>
              <a:rPr lang="uk-UA" sz="1400" dirty="0" smtClean="0"/>
              <a:t>методи навчання, методи контролю, </a:t>
            </a:r>
          </a:p>
          <a:p>
            <a:pPr marL="0" indent="0">
              <a:buNone/>
            </a:pPr>
            <a:r>
              <a:rPr lang="uk-UA" sz="1400" dirty="0" smtClean="0"/>
              <a:t>технології навчання, домашня робота</a:t>
            </a:r>
            <a:endParaRPr lang="uk-UA" sz="1800" dirty="0" smtClean="0"/>
          </a:p>
          <a:p>
            <a:r>
              <a:rPr lang="uk-UA" sz="1800" b="1" dirty="0" smtClean="0"/>
              <a:t>Теорія виховання</a:t>
            </a:r>
          </a:p>
          <a:p>
            <a:pPr marL="0" indent="0">
              <a:buNone/>
            </a:pPr>
            <a:r>
              <a:rPr lang="uk-UA" sz="1400" dirty="0" smtClean="0"/>
              <a:t>Закріплення засвоєних знань, </a:t>
            </a:r>
          </a:p>
          <a:p>
            <a:pPr marL="0" indent="0">
              <a:buNone/>
            </a:pPr>
            <a:r>
              <a:rPr lang="uk-UA" sz="1400" dirty="0" smtClean="0"/>
              <a:t>Формування умінь проведення</a:t>
            </a:r>
          </a:p>
          <a:p>
            <a:pPr marL="0" indent="0">
              <a:buNone/>
            </a:pPr>
            <a:r>
              <a:rPr lang="uk-UA" sz="1400" dirty="0" smtClean="0">
                <a:solidFill>
                  <a:schemeClr val="tx1"/>
                </a:solidFill>
              </a:rPr>
              <a:t>фронтальної бесіди, інструктажу, організації роботи учнів у групах, змагальних форм виховної роботи</a:t>
            </a:r>
            <a:endParaRPr lang="ru-RU" sz="1400" dirty="0" smtClean="0"/>
          </a:p>
          <a:p>
            <a:pPr marL="0" indent="0">
              <a:buNone/>
            </a:pPr>
            <a:endParaRPr lang="ru-RU" altLang="ru-RU" sz="14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4008" y="764704"/>
            <a:ext cx="4041775" cy="639762"/>
          </a:xfrm>
        </p:spPr>
        <p:txBody>
          <a:bodyPr/>
          <a:lstStyle/>
          <a:p>
            <a:r>
              <a:rPr lang="uk-UA" dirty="0" smtClean="0"/>
              <a:t>Он-лайн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4"/>
          </p:nvPr>
        </p:nvSpPr>
        <p:spPr>
          <a:xfrm>
            <a:off x="4644008" y="1484784"/>
            <a:ext cx="4041775" cy="4824536"/>
          </a:xfrm>
        </p:spPr>
        <p:txBody>
          <a:bodyPr/>
          <a:lstStyle/>
          <a:p>
            <a:pPr lvl="0" hangingPunct="0"/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протоколи зустрічей з адміністрацією, КК /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Moodle</a:t>
            </a:r>
            <a:endParaRPr lang="uk-UA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 hangingPunct="0">
              <a:buNone/>
            </a:pP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lvl="0" hangingPunct="0"/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протоколи аналізу відео/спостережень уроків /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Moodle 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</a:rPr>
              <a:t>+ робота в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Zoom</a:t>
            </a:r>
            <a:endParaRPr lang="uk-UA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hangingPunct="0"/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hangingPunct="0"/>
            <a:r>
              <a:rPr lang="uk-UA" sz="2000" b="1" dirty="0">
                <a:solidFill>
                  <a:schemeClr val="tx2">
                    <a:lumMod val="50000"/>
                  </a:schemeClr>
                </a:solidFill>
              </a:rPr>
              <a:t>протоколи </a:t>
            </a: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</a:rPr>
              <a:t>спостережень </a:t>
            </a:r>
            <a:r>
              <a:rPr lang="uk-UA" sz="2000" b="1" dirty="0">
                <a:solidFill>
                  <a:schemeClr val="tx2">
                    <a:lumMod val="50000"/>
                  </a:schemeClr>
                </a:solidFill>
              </a:rPr>
              <a:t>ВЗ, </a:t>
            </a:r>
            <a:r>
              <a:rPr lang="uk-UA" sz="2000" b="1" dirty="0" err="1">
                <a:solidFill>
                  <a:schemeClr val="tx2">
                    <a:lumMod val="50000"/>
                  </a:schemeClr>
                </a:solidFill>
              </a:rPr>
              <a:t>СаВЗ</a:t>
            </a:r>
            <a:r>
              <a:rPr lang="uk-UA" sz="2000" b="1" dirty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Moodle 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</a:rPr>
              <a:t>+ робота в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Zoom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  <a:p>
            <a:pPr lvl="0" hangingPunct="0"/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методична розробка,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проведеного студентами виховного заходу в закріпленому класі, </a:t>
            </a:r>
            <a:r>
              <a:rPr lang="uk-UA" sz="2000" dirty="0" err="1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фотозвіт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Moodle 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hangingPunct="0"/>
            <a:r>
              <a:rPr lang="uk-UA" sz="2000" b="1" dirty="0" err="1" smtClean="0">
                <a:solidFill>
                  <a:schemeClr val="tx2">
                    <a:lumMod val="50000"/>
                  </a:schemeClr>
                </a:solidFill>
              </a:rPr>
              <a:t>атестацiйний</a:t>
            </a:r>
            <a:r>
              <a:rPr lang="uk-UA" sz="2000" b="1" dirty="0" smtClean="0">
                <a:solidFill>
                  <a:schemeClr val="tx2">
                    <a:lumMod val="50000"/>
                  </a:schemeClr>
                </a:solidFill>
              </a:rPr>
              <a:t> лист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</a:rPr>
              <a:t> ?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772400" cy="2127250"/>
          </a:xfrm>
        </p:spPr>
        <p:txBody>
          <a:bodyPr/>
          <a:lstStyle/>
          <a:p>
            <a:r>
              <a:rPr lang="uk-UA" dirty="0" smtClean="0"/>
              <a:t>Завдання навчальної </a:t>
            </a:r>
            <a:br>
              <a:rPr lang="uk-UA" dirty="0" smtClean="0"/>
            </a:br>
            <a:r>
              <a:rPr lang="uk-UA" dirty="0" smtClean="0"/>
              <a:t>практики?</a:t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pic>
        <p:nvPicPr>
          <p:cNvPr id="29698" name="Picture 2" descr="https://api.qrserver.com/v1/create-qr-code/?size=500x500&amp;data=https://www.menti.com/2859iu8t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3034308" cy="303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7876" y="3331764"/>
            <a:ext cx="536179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</a:t>
            </a:r>
            <a:r>
              <a:rPr lang="en-US" sz="4800" dirty="0" smtClean="0"/>
              <a:t>menti.com</a:t>
            </a:r>
            <a:r>
              <a:rPr lang="en-US" dirty="0" smtClean="0"/>
              <a:t>/2859iu8t6a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71138" y="4417417"/>
            <a:ext cx="28552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/>
              <a:t>81 54 88 6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79364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Завдання навчальної </a:t>
            </a:r>
            <a:br>
              <a:rPr lang="uk-UA" dirty="0" smtClean="0"/>
            </a:br>
            <a:r>
              <a:rPr lang="uk-UA" dirty="0" smtClean="0"/>
              <a:t>практики?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72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2127250"/>
          </a:xfrm>
        </p:spPr>
        <p:txBody>
          <a:bodyPr/>
          <a:lstStyle/>
          <a:p>
            <a:r>
              <a:rPr lang="uk-UA" dirty="0" smtClean="0"/>
              <a:t>Можливості он-лайн формату?</a:t>
            </a:r>
            <a:endParaRPr lang="ru-RU" dirty="0"/>
          </a:p>
        </p:txBody>
      </p:sp>
      <p:pic>
        <p:nvPicPr>
          <p:cNvPr id="29698" name="Picture 2" descr="https://api.qrserver.com/v1/create-qr-code/?size=500x500&amp;data=https://www.menti.com/2859iu8t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3034308" cy="303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77916" y="3331764"/>
            <a:ext cx="50017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https://www.</a:t>
            </a:r>
            <a:r>
              <a:rPr lang="en-US" sz="4000" dirty="0" smtClean="0"/>
              <a:t>menti.com</a:t>
            </a:r>
            <a:r>
              <a:rPr lang="en-US" dirty="0" smtClean="0"/>
              <a:t>/2859iu8t6a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6418" y="4440453"/>
            <a:ext cx="2364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81 54 88 6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6159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Level 9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99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8A00"/>
      </a:accent6>
      <a:hlink>
        <a:srgbClr val="666699"/>
      </a:hlink>
      <a:folHlink>
        <a:srgbClr val="999966"/>
      </a:folHlink>
    </a:clrScheme>
    <a:fontScheme name="Leve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1638</TotalTime>
  <Words>737</Words>
  <Application>Microsoft Office PowerPoint</Application>
  <PresentationFormat>Экран (4:3)</PresentationFormat>
  <Paragraphs>142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Presentation</vt:lpstr>
      <vt:lpstr>Навчальна педагогічна практика   в основній школі  (в середніх класах) 2020-2021 рр.</vt:lpstr>
      <vt:lpstr>Виклики </vt:lpstr>
      <vt:lpstr>Завдання практики?  Можливості нового формату?</vt:lpstr>
      <vt:lpstr>Завдання практики</vt:lpstr>
      <vt:lpstr>Завдання практики</vt:lpstr>
      <vt:lpstr>Завдання практики</vt:lpstr>
      <vt:lpstr>Навчальна практика 2020-2021</vt:lpstr>
      <vt:lpstr>Презентация PowerPoint</vt:lpstr>
      <vt:lpstr>Навчальна практика 2020-2021</vt:lpstr>
      <vt:lpstr>Навчальна практика 2020-2021</vt:lpstr>
      <vt:lpstr>Конференція в школі</vt:lpstr>
      <vt:lpstr>Конференція в школі</vt:lpstr>
      <vt:lpstr>Презентация PowerPoint</vt:lpstr>
      <vt:lpstr>Конференція в школі</vt:lpstr>
      <vt:lpstr>Навчальна практика 2020-2021</vt:lpstr>
      <vt:lpstr>Навчальна практика 2020-2021</vt:lpstr>
      <vt:lpstr>Навчальна практика 2020-2021</vt:lpstr>
      <vt:lpstr>Звітня докуметація</vt:lpstr>
      <vt:lpstr>Завдання навчальної  практики?  </vt:lpstr>
      <vt:lpstr>Завдання навчальної  практики?</vt:lpstr>
      <vt:lpstr>Можливості он-лайн формату?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Навчальна педагогічна практика  в основній школі в (середніх класах) 2020-2021 рр.</dc:title>
  <dc:creator>Admin</dc:creator>
  <cp:lastModifiedBy>User</cp:lastModifiedBy>
  <cp:revision>26</cp:revision>
  <dcterms:created xsi:type="dcterms:W3CDTF">2020-10-14T06:36:35Z</dcterms:created>
  <dcterms:modified xsi:type="dcterms:W3CDTF">2020-10-15T20:39:49Z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TC060874521049</vt:lpwstr>
  </property>
</Properties>
</file>