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5" r:id="rId1"/>
    <p:sldMasterId id="2147483936" r:id="rId2"/>
    <p:sldMasterId id="2147483971" r:id="rId3"/>
  </p:sldMasterIdLst>
  <p:notesMasterIdLst>
    <p:notesMasterId r:id="rId30"/>
  </p:notesMasterIdLst>
  <p:sldIdLst>
    <p:sldId id="256" r:id="rId4"/>
    <p:sldId id="296" r:id="rId5"/>
    <p:sldId id="332" r:id="rId6"/>
    <p:sldId id="333" r:id="rId7"/>
    <p:sldId id="334" r:id="rId8"/>
    <p:sldId id="357" r:id="rId9"/>
    <p:sldId id="358" r:id="rId10"/>
    <p:sldId id="367" r:id="rId11"/>
    <p:sldId id="368" r:id="rId12"/>
    <p:sldId id="335" r:id="rId13"/>
    <p:sldId id="359" r:id="rId14"/>
    <p:sldId id="360" r:id="rId15"/>
    <p:sldId id="361" r:id="rId16"/>
    <p:sldId id="337" r:id="rId17"/>
    <p:sldId id="362" r:id="rId18"/>
    <p:sldId id="339" r:id="rId19"/>
    <p:sldId id="354" r:id="rId20"/>
    <p:sldId id="363" r:id="rId21"/>
    <p:sldId id="364" r:id="rId22"/>
    <p:sldId id="340" r:id="rId23"/>
    <p:sldId id="365" r:id="rId24"/>
    <p:sldId id="345" r:id="rId25"/>
    <p:sldId id="347" r:id="rId26"/>
    <p:sldId id="348" r:id="rId27"/>
    <p:sldId id="349" r:id="rId28"/>
    <p:sldId id="369" r:id="rId29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73" d="100"/>
          <a:sy n="73" d="100"/>
        </p:scale>
        <p:origin x="-1722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8E98BAF-6E56-4E5B-8569-CBC1EF873E32}" type="datetimeFigureOut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4094B3E-258E-4B8D-A555-76A03DBBBA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089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464E3-1D25-4DDC-A184-77962950D685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5C79C-1D13-43B9-8679-D9202BA72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97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9475-9750-4D10-93D7-FB95B493D38B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A390B-EDFC-490F-9438-65318E1D62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795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44583-5E2C-4B10-BCDF-0C7EAEC4C23A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395D2-1065-4040-82E3-ACE4A6768E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70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C08B7-A400-469B-A3E6-C4DB398A4687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FFB37-9BA6-4FA1-8F85-C5DCA93055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226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7AAE6-B18F-4090-A401-47E95C362202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D478A-CEA6-4996-9995-CDA352F61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632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2F40F-6FA7-41B6-AF18-2D8B74EF690B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7F93F-38B9-4751-A49E-E4A970A35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19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E7931-C077-465B-9595-D0B8F1A70073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E7AF0-D885-4559-A75F-0B1015464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354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B9126-BC29-4D1C-B44F-6988E62AB8DE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B24FD-F83E-45B7-B20C-9D166DA65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016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1D58F-B2E6-4278-8D8F-BAEC7F78D631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FD8DD-70B0-4334-AC26-8C82F682B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94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9FD0F-3E06-44B0-97F9-D942B870A703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71C81-08CC-4645-BCE2-15D0B2F55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785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6900" cy="61991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91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0C477-8E13-41BA-AE56-C33CD155BABE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FF4CD-3D91-4960-8275-736746E506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569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4B7B3-7E3B-41D2-8FCE-9A26AC7EBF44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261B5-53C9-485C-8332-6FB55915B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370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CF74-7B4A-41FC-B0A8-50F1A8369041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C3FEE-04A8-4F12-9485-3BC598F357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135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790BC-4A0F-4F8E-A3BB-B1F5624D86BC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94F66-48A4-4E4C-B1B2-35A245F396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262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89603-A81C-42B0-8ECF-6F0EF4206403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E3A37-8B46-4CEC-A56E-B4EE9D9F9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497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6AC56-A1C4-4435-8A6A-7BB54D9BAA7C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8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56CAC-145B-4956-8E1D-C0281CC651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538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306F8-2B81-4DAF-B4D2-CB76454F2B1B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4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5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96407-54F7-4BDE-9A3A-30C10307E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02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7A8D6-8A64-4F96-946B-4A16F9A43B04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3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4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08368-B864-4E7B-8B48-1F41275F52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35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2DE82-5E46-4BF6-8221-57FEA8CEA186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F096-17F9-46F7-A73C-E2CC5381E4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172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0E038-2FC1-4392-B174-7DD57B0FB063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C563F-71E0-4265-9669-3C29FED4B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350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8724E-23B6-4E4E-9B4D-FF64279B0076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9B379-B947-4F44-9CAD-6D69D4C237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0690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6900" cy="61991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91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89B59-48AA-4290-BE1E-4C9D67CDCE2C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4B142-63F1-4A89-9CB1-D4ABEE51C0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3720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4B7B3-7E3B-41D2-8FCE-9A26AC7EBF44}" type="datetime1">
              <a:rPr lang="ru-RU">
                <a:solidFill>
                  <a:srgbClr val="575F6D"/>
                </a:solidFill>
              </a:rPr>
              <a:pPr>
                <a:defRPr/>
              </a:pPr>
              <a:t>23.03.2021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261B5-53C9-485C-8332-6FB55915B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21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CF74-7B4A-41FC-B0A8-50F1A8369041}" type="datetime1">
              <a:rPr lang="ru-RU">
                <a:solidFill>
                  <a:srgbClr val="575F6D"/>
                </a:solidFill>
              </a:rPr>
              <a:pPr>
                <a:defRPr/>
              </a:pPr>
              <a:t>23.03.2021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C3FEE-04A8-4F12-9485-3BC598F357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531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790BC-4A0F-4F8E-A3BB-B1F5624D86BC}" type="datetime1">
              <a:rPr lang="ru-RU">
                <a:solidFill>
                  <a:srgbClr val="575F6D"/>
                </a:solidFill>
              </a:rPr>
              <a:pPr>
                <a:defRPr/>
              </a:pPr>
              <a:t>23.03.2021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94F66-48A4-4E4C-B1B2-35A245F396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3621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89603-A81C-42B0-8ECF-6F0EF4206403}" type="datetime1">
              <a:rPr lang="ru-RU">
                <a:solidFill>
                  <a:srgbClr val="575F6D"/>
                </a:solidFill>
              </a:rPr>
              <a:pPr>
                <a:defRPr/>
              </a:pPr>
              <a:t>23.03.2021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E3A37-8B46-4CEC-A56E-B4EE9D9F9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8451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6AC56-A1C4-4435-8A6A-7BB54D9BAA7C}" type="datetime1">
              <a:rPr lang="ru-RU">
                <a:solidFill>
                  <a:srgbClr val="575F6D"/>
                </a:solidFill>
              </a:rPr>
              <a:pPr>
                <a:defRPr/>
              </a:pPr>
              <a:t>23.03.2021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56CAC-145B-4956-8E1D-C0281CC651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4671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306F8-2B81-4DAF-B4D2-CB76454F2B1B}" type="datetime1">
              <a:rPr lang="ru-RU">
                <a:solidFill>
                  <a:srgbClr val="575F6D"/>
                </a:solidFill>
              </a:rPr>
              <a:pPr>
                <a:defRPr/>
              </a:pPr>
              <a:t>23.03.2021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96407-54F7-4BDE-9A3A-30C10307E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7922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7A8D6-8A64-4F96-946B-4A16F9A43B04}" type="datetime1">
              <a:rPr lang="ru-RU">
                <a:solidFill>
                  <a:srgbClr val="575F6D"/>
                </a:solidFill>
              </a:rPr>
              <a:pPr>
                <a:defRPr/>
              </a:pPr>
              <a:t>23.03.2021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08368-B864-4E7B-8B48-1F41275F52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342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2DE82-5E46-4BF6-8221-57FEA8CEA186}" type="datetime1">
              <a:rPr lang="ru-RU">
                <a:solidFill>
                  <a:srgbClr val="575F6D"/>
                </a:solidFill>
              </a:rPr>
              <a:pPr>
                <a:defRPr/>
              </a:pPr>
              <a:t>23.03.2021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F096-17F9-46F7-A73C-E2CC5381E4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8083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0E038-2FC1-4392-B174-7DD57B0FB063}" type="datetime1">
              <a:rPr lang="ru-RU">
                <a:solidFill>
                  <a:srgbClr val="575F6D"/>
                </a:solidFill>
              </a:rPr>
              <a:pPr>
                <a:defRPr/>
              </a:pPr>
              <a:t>23.03.2021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C563F-71E0-4265-9669-3C29FED4B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0087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8724E-23B6-4E4E-9B4D-FF64279B0076}" type="datetime1">
              <a:rPr lang="ru-RU">
                <a:solidFill>
                  <a:srgbClr val="575F6D"/>
                </a:solidFill>
              </a:rPr>
              <a:pPr>
                <a:defRPr/>
              </a:pPr>
              <a:t>23.03.2021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9B379-B947-4F44-9CAD-6D69D4C237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5563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6900" cy="61991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91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89B59-48AA-4290-BE1E-4C9D67CDCE2C}" type="datetime1">
              <a:rPr lang="ru-RU">
                <a:solidFill>
                  <a:srgbClr val="575F6D"/>
                </a:solidFill>
              </a:rPr>
              <a:pPr>
                <a:defRPr/>
              </a:pPr>
              <a:t>23.03.2021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4B142-63F1-4A89-9CB1-D4ABEE51C0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40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27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CFE324C4-EF60-4E0B-B2AC-7ECE62345A1C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32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34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C5CC2741-6C44-434D-98D6-18CF8C062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>
          <a:solidFill>
            <a:schemeClr val="tx1"/>
          </a:solidFill>
          <a:latin typeface="+mn-lt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>
          <a:solidFill>
            <a:schemeClr val="tx1"/>
          </a:solidFill>
          <a:latin typeface="+mn-lt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5pPr>
      <a:lvl6pPr marL="19192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6pPr>
      <a:lvl7pPr marL="23764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7pPr>
      <a:lvl8pPr marL="28336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8pPr>
      <a:lvl9pPr marL="32908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4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6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Прямоугольник 17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" name="Прямая соединительная линия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0" name="Прямая соединительная линия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1" name="Прямая соединительная линия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4" name="Прямая соединительная линия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5" name="Прямая соединительная линия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6" name="Прямая соединительная линия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7" name="Прямоугольник 2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8" name="Овал 27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9" name="Овал 28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0" name="Овал 29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1" name="Овал 30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2" name="Овал 31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06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6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33" name="Дата 27"/>
          <p:cNvSpPr>
            <a:spLocks noGrp="1"/>
          </p:cNvSpPr>
          <p:nvPr>
            <p:ph type="dt" sz="half" idx="2"/>
          </p:nvPr>
        </p:nvSpPr>
        <p:spPr bwMode="auto">
          <a:xfrm rot="5400000">
            <a:off x="7764463" y="1174750"/>
            <a:ext cx="2286000" cy="381000"/>
          </a:xfrm>
          <a:prstGeom prst="rect">
            <a:avLst/>
          </a:prstGeom>
        </p:spPr>
        <p:txBody>
          <a:bodyPr vert="horz" anchor="ctr" anchorCtr="0"/>
          <a:lstStyle>
            <a:lvl1pPr algn="r"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2BE1157-6173-4BEA-B61D-7BBC4168EFFE}" type="datetime1">
              <a:rPr lang="ru-RU"/>
              <a:pPr>
                <a:defRPr/>
              </a:pPr>
              <a:t>23.03.2021</a:t>
            </a:fld>
            <a:endParaRPr lang="ru-RU"/>
          </a:p>
        </p:txBody>
      </p:sp>
      <p:sp>
        <p:nvSpPr>
          <p:cNvPr id="34" name="Нижний колонтитул 16"/>
          <p:cNvSpPr>
            <a:spLocks noGrp="1"/>
          </p:cNvSpPr>
          <p:nvPr>
            <p:ph type="ftr" sz="quarter" idx="3"/>
          </p:nvPr>
        </p:nvSpPr>
        <p:spPr bwMode="auto">
          <a:xfrm rot="5400000">
            <a:off x="7077076" y="4181475"/>
            <a:ext cx="3657600" cy="384175"/>
          </a:xfrm>
          <a:prstGeom prst="rect">
            <a:avLst/>
          </a:prstGeom>
        </p:spPr>
        <p:txBody>
          <a:bodyPr vert="horz" anchor="ctr" anchorCtr="0"/>
          <a:lstStyle>
            <a:lvl1pPr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35" name="Номер слайда 28"/>
          <p:cNvSpPr>
            <a:spLocks noGrp="1"/>
          </p:cNvSpPr>
          <p:nvPr>
            <p:ph type="sldNum" sz="quarter" idx="4"/>
          </p:nvPr>
        </p:nvSpPr>
        <p:spPr bwMode="auto">
          <a:xfrm>
            <a:off x="1325563" y="4929188"/>
            <a:ext cx="609600" cy="517525"/>
          </a:xfrm>
          <a:prstGeom prst="rect">
            <a:avLst/>
          </a:prstGeom>
        </p:spPr>
        <p:txBody>
          <a:bodyPr vert="horz" anchor="ctr"/>
          <a:lstStyle>
            <a:lvl1pPr algn="ctr" eaLnBrk="1" hangingPunct="1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F7E9FB9-6B6F-4058-9D8A-E60DFC82A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>
          <a:solidFill>
            <a:schemeClr val="tx1"/>
          </a:solidFill>
          <a:latin typeface="+mn-lt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>
          <a:solidFill>
            <a:schemeClr val="tx1"/>
          </a:solidFill>
          <a:latin typeface="+mn-lt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5pPr>
      <a:lvl6pPr marL="19192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6pPr>
      <a:lvl7pPr marL="23764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7pPr>
      <a:lvl8pPr marL="28336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8pPr>
      <a:lvl9pPr marL="32908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4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Прямоугольник 16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Прямоугольник 17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Прямая соединительная линия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Прямая соединительная линия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Прямая соединительная линия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Прямая соединительная линия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Прямая соединительная линия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Прямая соединительная линия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Прямоугольник 2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8" name="Овал 27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9" name="Овал 28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0" name="Овал 29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1" name="Овал 30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6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6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33" name="Дата 27"/>
          <p:cNvSpPr>
            <a:spLocks noGrp="1"/>
          </p:cNvSpPr>
          <p:nvPr>
            <p:ph type="dt" sz="half" idx="2"/>
          </p:nvPr>
        </p:nvSpPr>
        <p:spPr bwMode="auto">
          <a:xfrm rot="5400000">
            <a:off x="7764463" y="1174750"/>
            <a:ext cx="2286000" cy="381000"/>
          </a:xfrm>
          <a:prstGeom prst="rect">
            <a:avLst/>
          </a:prstGeom>
        </p:spPr>
        <p:txBody>
          <a:bodyPr vert="horz" anchor="ctr" anchorCtr="0"/>
          <a:lstStyle>
            <a:lvl1pPr algn="r"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2BE1157-6173-4BEA-B61D-7BBC4168EFFE}" type="datetime1">
              <a:rPr lang="ru-RU">
                <a:solidFill>
                  <a:srgbClr val="575F6D"/>
                </a:solidFill>
              </a:rPr>
              <a:pPr>
                <a:defRPr/>
              </a:pPr>
              <a:t>23.03.2021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4" name="Нижний колонтитул 16"/>
          <p:cNvSpPr>
            <a:spLocks noGrp="1"/>
          </p:cNvSpPr>
          <p:nvPr>
            <p:ph type="ftr" sz="quarter" idx="3"/>
          </p:nvPr>
        </p:nvSpPr>
        <p:spPr bwMode="auto">
          <a:xfrm rot="5400000">
            <a:off x="7077076" y="4181475"/>
            <a:ext cx="3657600" cy="384175"/>
          </a:xfrm>
          <a:prstGeom prst="rect">
            <a:avLst/>
          </a:prstGeom>
        </p:spPr>
        <p:txBody>
          <a:bodyPr vert="horz" anchor="ctr" anchorCtr="0"/>
          <a:lstStyle>
            <a:lvl1pPr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35" name="Номер слайда 28"/>
          <p:cNvSpPr>
            <a:spLocks noGrp="1"/>
          </p:cNvSpPr>
          <p:nvPr>
            <p:ph type="sldNum" sz="quarter" idx="4"/>
          </p:nvPr>
        </p:nvSpPr>
        <p:spPr bwMode="auto">
          <a:xfrm>
            <a:off x="1325563" y="4929188"/>
            <a:ext cx="609600" cy="517525"/>
          </a:xfrm>
          <a:prstGeom prst="rect">
            <a:avLst/>
          </a:prstGeom>
        </p:spPr>
        <p:txBody>
          <a:bodyPr vert="horz" anchor="ctr"/>
          <a:lstStyle>
            <a:lvl1pPr algn="ctr" eaLnBrk="1" hangingPunct="1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F7E9FB9-6B6F-4058-9D8A-E60DFC82A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23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>
          <a:solidFill>
            <a:schemeClr val="tx1"/>
          </a:solidFill>
          <a:latin typeface="+mn-lt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>
          <a:solidFill>
            <a:schemeClr val="tx1"/>
          </a:solidFill>
          <a:latin typeface="+mn-lt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5pPr>
      <a:lvl6pPr marL="19192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6pPr>
      <a:lvl7pPr marL="23764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7pPr>
      <a:lvl8pPr marL="28336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8pPr>
      <a:lvl9pPr marL="32908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2051050" y="333375"/>
            <a:ext cx="66246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uk-UA">
              <a:solidFill>
                <a:schemeClr val="folHlink"/>
              </a:solidFill>
            </a:endParaRPr>
          </a:p>
        </p:txBody>
      </p:sp>
      <p:sp>
        <p:nvSpPr>
          <p:cNvPr id="3075" name="Прямоугольник 8"/>
          <p:cNvSpPr>
            <a:spLocks noChangeArrowheads="1"/>
          </p:cNvSpPr>
          <p:nvPr/>
        </p:nvSpPr>
        <p:spPr bwMode="auto">
          <a:xfrm>
            <a:off x="1643063" y="500063"/>
            <a:ext cx="7286625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Міністерство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науки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СУМСЬКИЙ ДЕРЖАВНИЙ ПЕДАГОГІЧНИЙ УНІВЕРСИТЕТ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імені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А. С. МАКАРЕНКА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ЧЖАН ЛЯНХУН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ОРГАНІЗАЦІЙНО-ПЕДАГОГІЧНІ ЗАСАДИ ПРОФЕСІЙНОЇ ПІДГОТОВКИ ВОКАЛІСТІВ У СИСТЕМІ ВИЩОЇ МУЗИЧНОЇ ОСВІТИ КИТАЮ ТА УКРАЇНИ</a:t>
            </a:r>
          </a:p>
          <a:p>
            <a:pPr algn="ctr"/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Науковий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Чистякова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Ірина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Анатоліївна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кандидат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педагогічних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наук, доцент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/>
          <a:lstStyle/>
          <a:p>
            <a:pPr algn="ctr">
              <a:defRPr/>
            </a:pP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СУПЕРЕЧНОСТІ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Содержимое 5"/>
          <p:cNvSpPr>
            <a:spLocks noGrp="1"/>
          </p:cNvSpPr>
          <p:nvPr>
            <p:ph idx="1"/>
          </p:nvPr>
        </p:nvSpPr>
        <p:spPr>
          <a:xfrm>
            <a:off x="251520" y="764704"/>
            <a:ext cx="8001000" cy="5832648"/>
          </a:xfrm>
        </p:spPr>
        <p:txBody>
          <a:bodyPr/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uk-UA" sz="2000" spc="-20" dirty="0">
                <a:latin typeface="Times New Roman"/>
                <a:ea typeface="Times New Roman"/>
              </a:rPr>
              <a:t>між потребою в науково обґрунтованих висновках про сутність соціально-культурних і педагогічних особливостей підготовки фахівців вокального мистецтва в системі вищої музичної освіти в Китаї та відсутністю в сучасних китайських дослідженнях системного аналізу даного процесу, що дозволяє виявити ці особливості; 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uk-UA" sz="2000" spc="-20" dirty="0">
                <a:latin typeface="Times New Roman"/>
                <a:ea typeface="Times New Roman"/>
              </a:rPr>
              <a:t>-	між необхідністю вибудовувати процес підготовки фахівців вокального мистецтва в системі вищої музичної освіти на сучасній теоретико-методологічній основі та недоліком наукового знання про концептуальні філософські та педагогічні ідеї, що лежать в основі даного процесу в Китаї; 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uk-UA" sz="2000" spc="-20" dirty="0">
                <a:latin typeface="Times New Roman"/>
                <a:ea typeface="Times New Roman"/>
              </a:rPr>
              <a:t>-	між потребою у виявленні змісту та методів підготовки фахівців вокального мистецтва, що відповідають національним культурно - освітнім особливостям, та недостатньою кількістю наукових досліджень, які вирішують цю проблему з позицій системного підходу стосовно системи вищої музичної освіти Китаю.</a:t>
            </a:r>
          </a:p>
          <a:p>
            <a:pPr marL="0" lvl="0" indent="0" algn="just">
              <a:spcAft>
                <a:spcPts val="0"/>
              </a:spcAft>
              <a:buNone/>
            </a:pPr>
            <a:endParaRPr lang="ru-RU" sz="2000" dirty="0">
              <a:effectLst/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7900988" cy="4873625"/>
          </a:xfrm>
        </p:spPr>
        <p:txBody>
          <a:bodyPr/>
          <a:lstStyle/>
          <a:p>
            <a:pPr marL="107950" indent="273050" algn="just">
              <a:buNone/>
            </a:pPr>
            <a:r>
              <a:rPr lang="ru-RU" sz="3200" dirty="0" err="1" smtClean="0"/>
              <a:t>з’ясувати</a:t>
            </a:r>
            <a:r>
              <a:rPr lang="ru-RU" sz="3200" dirty="0" smtClean="0"/>
              <a:t> </a:t>
            </a:r>
            <a:r>
              <a:rPr lang="ru-RU" sz="3200" dirty="0" err="1" smtClean="0"/>
              <a:t>теоретичні</a:t>
            </a:r>
            <a:r>
              <a:rPr lang="ru-RU" sz="3200" dirty="0" smtClean="0"/>
              <a:t> </a:t>
            </a:r>
            <a:r>
              <a:rPr lang="ru-RU" sz="3200" dirty="0"/>
              <a:t>та </a:t>
            </a:r>
            <a:r>
              <a:rPr lang="ru-RU" sz="3200" dirty="0" err="1" smtClean="0"/>
              <a:t>практичні</a:t>
            </a:r>
            <a:r>
              <a:rPr lang="ru-RU" sz="3200" dirty="0" smtClean="0"/>
              <a:t> засади </a:t>
            </a:r>
            <a:r>
              <a:rPr lang="ru-RU" sz="3200" dirty="0" err="1"/>
              <a:t>професійної</a:t>
            </a:r>
            <a:r>
              <a:rPr lang="ru-RU" sz="3200" dirty="0"/>
              <a:t> </a:t>
            </a:r>
            <a:r>
              <a:rPr lang="ru-RU" sz="3200" dirty="0" err="1"/>
              <a:t>підготовки</a:t>
            </a:r>
            <a:r>
              <a:rPr lang="ru-RU" sz="3200" dirty="0"/>
              <a:t> </a:t>
            </a:r>
            <a:r>
              <a:rPr lang="ru-RU" sz="3200" dirty="0" err="1"/>
              <a:t>вокалістів</a:t>
            </a:r>
            <a:r>
              <a:rPr lang="ru-RU" sz="3200" dirty="0"/>
              <a:t> у </a:t>
            </a:r>
            <a:r>
              <a:rPr lang="ru-RU" sz="3200" dirty="0" err="1"/>
              <a:t>системі</a:t>
            </a:r>
            <a:r>
              <a:rPr lang="ru-RU" sz="3200" dirty="0"/>
              <a:t> </a:t>
            </a:r>
            <a:r>
              <a:rPr lang="ru-RU" sz="3200" dirty="0" err="1"/>
              <a:t>вищої</a:t>
            </a:r>
            <a:r>
              <a:rPr lang="ru-RU" sz="3200" dirty="0"/>
              <a:t> </a:t>
            </a:r>
            <a:r>
              <a:rPr lang="ru-RU" sz="3200" dirty="0" err="1"/>
              <a:t>музичної</a:t>
            </a:r>
            <a:r>
              <a:rPr lang="ru-RU" sz="3200" dirty="0"/>
              <a:t> </a:t>
            </a:r>
            <a:r>
              <a:rPr lang="ru-RU" sz="3200" dirty="0" err="1"/>
              <a:t>освіти</a:t>
            </a:r>
            <a:r>
              <a:rPr lang="ru-RU" sz="3200" dirty="0"/>
              <a:t> Китаю та </a:t>
            </a:r>
            <a:r>
              <a:rPr lang="ru-RU" sz="3200" dirty="0" err="1"/>
              <a:t>України</a:t>
            </a:r>
            <a:endParaRPr lang="ru-RU" sz="3200" dirty="0" smtClean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50"/>
          </a:xfrm>
        </p:spPr>
        <p:txBody>
          <a:bodyPr/>
          <a:lstStyle/>
          <a:p>
            <a:pPr algn="ctr">
              <a:defRPr/>
            </a:pPr>
            <a:r>
              <a:rPr lang="uk-UA" sz="2400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 дослідження:</a:t>
            </a:r>
            <a:r>
              <a:rPr lang="uk-UA" sz="2400" cap="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4294967295"/>
          </p:nvPr>
        </p:nvSpPr>
        <p:spPr>
          <a:xfrm>
            <a:off x="428625" y="785813"/>
            <a:ext cx="7929563" cy="5688012"/>
          </a:xfrm>
        </p:spPr>
        <p:txBody>
          <a:bodyPr/>
          <a:lstStyle/>
          <a:p>
            <a:pPr marL="107950" indent="273050" algn="just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ОБ’ЄКТ ДОСЛІДЖЕННЯ </a:t>
            </a:r>
            <a:r>
              <a:rPr lang="uk-UA" dirty="0" smtClean="0"/>
              <a:t>– </a:t>
            </a:r>
            <a:r>
              <a:rPr lang="ru-RU" sz="2800" dirty="0" err="1"/>
              <a:t>мистецька</a:t>
            </a:r>
            <a:r>
              <a:rPr lang="ru-RU" sz="2800" dirty="0"/>
              <a:t> </a:t>
            </a:r>
            <a:r>
              <a:rPr lang="ru-RU" sz="2800" dirty="0" err="1"/>
              <a:t>вища</a:t>
            </a:r>
            <a:r>
              <a:rPr lang="ru-RU" sz="2800" dirty="0"/>
              <a:t> </a:t>
            </a:r>
            <a:r>
              <a:rPr lang="ru-RU" sz="2800" dirty="0" err="1"/>
              <a:t>освіта</a:t>
            </a:r>
            <a:r>
              <a:rPr lang="ru-RU" sz="2800" dirty="0"/>
              <a:t> Китаю та </a:t>
            </a:r>
            <a:r>
              <a:rPr lang="ru-RU" sz="2800" dirty="0" err="1"/>
              <a:t>України</a:t>
            </a:r>
            <a:endParaRPr lang="uk-UA" sz="2800" dirty="0" smtClean="0"/>
          </a:p>
          <a:p>
            <a:pPr marL="107950" indent="273050" algn="just">
              <a:buFont typeface="Wingdings" pitchFamily="2" charset="2"/>
              <a:buNone/>
            </a:pPr>
            <a:endParaRPr lang="ru-RU" dirty="0" smtClean="0"/>
          </a:p>
          <a:p>
            <a:pPr marL="107950" indent="273050" algn="just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ПРЕДМЕТ ДОСЛІДЖЕННЯ </a:t>
            </a:r>
            <a:r>
              <a:rPr lang="uk-UA" dirty="0" smtClean="0"/>
              <a:t>–</a:t>
            </a:r>
            <a:r>
              <a:rPr lang="uk-UA" b="1" dirty="0" smtClean="0"/>
              <a:t> </a:t>
            </a:r>
            <a:r>
              <a:rPr lang="ru-RU" sz="2800" dirty="0" err="1"/>
              <a:t>теоретичні</a:t>
            </a:r>
            <a:r>
              <a:rPr lang="ru-RU" sz="2800" dirty="0"/>
              <a:t> та </a:t>
            </a:r>
            <a:r>
              <a:rPr lang="ru-RU" sz="2800" dirty="0" err="1"/>
              <a:t>практичні</a:t>
            </a:r>
            <a:r>
              <a:rPr lang="ru-RU" sz="2800" dirty="0"/>
              <a:t> засади </a:t>
            </a:r>
            <a:r>
              <a:rPr lang="ru-RU" sz="2800" dirty="0" err="1" smtClean="0"/>
              <a:t>професійної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підготовки</a:t>
            </a:r>
            <a:r>
              <a:rPr lang="ru-RU" sz="2800" dirty="0" smtClean="0"/>
              <a:t> </a:t>
            </a:r>
            <a:r>
              <a:rPr lang="ru-RU" sz="2800" dirty="0" err="1" smtClean="0"/>
              <a:t>вокалістів</a:t>
            </a:r>
            <a:r>
              <a:rPr lang="ru-RU" sz="2800" dirty="0" smtClean="0"/>
              <a:t> </a:t>
            </a:r>
            <a:r>
              <a:rPr lang="ru-RU" sz="2800" dirty="0"/>
              <a:t>у </a:t>
            </a:r>
            <a:r>
              <a:rPr lang="ru-RU" sz="2800" dirty="0" err="1" smtClean="0"/>
              <a:t>системі</a:t>
            </a:r>
            <a:r>
              <a:rPr lang="ru-RU" sz="2800" dirty="0" smtClean="0"/>
              <a:t> </a:t>
            </a:r>
            <a:r>
              <a:rPr lang="ru-RU" sz="2800" dirty="0" err="1" smtClean="0"/>
              <a:t>вищої</a:t>
            </a:r>
            <a:r>
              <a:rPr lang="ru-RU" sz="2800" dirty="0" smtClean="0"/>
              <a:t> </a:t>
            </a:r>
            <a:r>
              <a:rPr lang="ru-RU" sz="2800" dirty="0" err="1" smtClean="0"/>
              <a:t>музичної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освіти</a:t>
            </a:r>
            <a:r>
              <a:rPr lang="ru-RU" sz="2800" dirty="0" smtClean="0"/>
              <a:t> </a:t>
            </a:r>
            <a:r>
              <a:rPr lang="ru-RU" sz="2800" dirty="0"/>
              <a:t>Китаю та </a:t>
            </a:r>
            <a:r>
              <a:rPr lang="ru-RU" sz="2800" dirty="0" err="1"/>
              <a:t>України</a:t>
            </a:r>
            <a:r>
              <a:rPr lang="uk-UA" sz="2800" dirty="0" smtClean="0"/>
              <a:t>.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285750" y="1700808"/>
            <a:ext cx="8215313" cy="259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71463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Завдання 1</a:t>
            </a:r>
          </a:p>
          <a:p>
            <a:pPr indent="271463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з’ясувати стан розробленості проблеми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підготовки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вокалістів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у закладах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вищої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музичної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Китаю та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вітчизняних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дослідженнях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  <a:p>
            <a:pPr indent="271463" algn="just" eaLnBrk="1" hangingPunct="1">
              <a:lnSpc>
                <a:spcPct val="80000"/>
              </a:lnSpc>
              <a:buClr>
                <a:srgbClr val="0D0D0D"/>
              </a:buClr>
            </a:pPr>
            <a:endParaRPr lang="en-US" sz="1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107504" y="260648"/>
            <a:ext cx="8568952" cy="6241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r>
              <a:rPr lang="uk-UA" sz="2400" b="1" dirty="0" smtClean="0">
                <a:latin typeface="Times New Roman"/>
                <a:ea typeface="Times New Roman"/>
              </a:rPr>
              <a:t>Аспекти </a:t>
            </a:r>
            <a:r>
              <a:rPr lang="uk-UA" sz="2400" b="1" dirty="0">
                <a:latin typeface="Times New Roman"/>
                <a:ea typeface="Times New Roman"/>
              </a:rPr>
              <a:t>розгляду проблеми </a:t>
            </a:r>
            <a:r>
              <a:rPr lang="uk-UA" sz="2400" b="1" dirty="0" smtClean="0">
                <a:latin typeface="Times New Roman"/>
                <a:ea typeface="Times New Roman"/>
              </a:rPr>
              <a:t>професійної підготовки вокалістів у системі вищої музичної освіти Китаю </a:t>
            </a:r>
            <a:r>
              <a:rPr lang="uk-UA" sz="2400" b="1" dirty="0">
                <a:latin typeface="Times New Roman"/>
                <a:ea typeface="Times New Roman"/>
              </a:rPr>
              <a:t>та </a:t>
            </a:r>
            <a:r>
              <a:rPr lang="uk-UA" sz="2400" b="1" dirty="0" smtClean="0">
                <a:latin typeface="Times New Roman"/>
                <a:ea typeface="Times New Roman"/>
              </a:rPr>
              <a:t>України</a:t>
            </a:r>
          </a:p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endParaRPr lang="uk-UA" sz="2400" b="1" dirty="0" smtClean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специфіка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академічного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співу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(Л.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Дмітрієв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М.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Донець-Тессейр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Д.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Євтушенко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Д.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Люш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А.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Менабені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Р.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Юссон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Ю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Юцевич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); 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провідні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положення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теорії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співацького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голосу (В. Антонюк, Н.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Гребенюк, О.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Маруфенко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В. Морозов, О. Стахевич,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 Юшманов та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.); </a:t>
            </a:r>
            <a:endParaRPr lang="ru-RU" sz="2400" dirty="0" smtClean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 smtClean="0">
                <a:latin typeface="Times New Roman"/>
                <a:ea typeface="Calibri"/>
              </a:rPr>
              <a:t>особливості</a:t>
            </a:r>
            <a:r>
              <a:rPr lang="ru-RU" sz="2400" dirty="0" smtClean="0">
                <a:latin typeface="Times New Roman"/>
                <a:ea typeface="Calibri"/>
              </a:rPr>
              <a:t> </a:t>
            </a:r>
            <a:r>
              <a:rPr lang="ru-RU" sz="2400" dirty="0">
                <a:latin typeface="Times New Roman"/>
                <a:ea typeface="Calibri"/>
              </a:rPr>
              <a:t>вокально-</a:t>
            </a:r>
            <a:r>
              <a:rPr lang="ru-RU" sz="2400" dirty="0" err="1">
                <a:latin typeface="Times New Roman"/>
                <a:ea typeface="Calibri"/>
              </a:rPr>
              <a:t>хорової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підготовки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студентів-вокалістів</a:t>
            </a:r>
            <a:r>
              <a:rPr lang="ru-RU" sz="2400" dirty="0">
                <a:latin typeface="Times New Roman"/>
                <a:ea typeface="Calibri"/>
              </a:rPr>
              <a:t> з </a:t>
            </a:r>
            <a:r>
              <a:rPr lang="ru-RU" sz="2400" dirty="0" err="1">
                <a:latin typeface="Times New Roman"/>
                <a:ea typeface="Calibri"/>
              </a:rPr>
              <a:t>урахуванням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особистого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досвіду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практикуючих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педагогів</a:t>
            </a:r>
            <a:r>
              <a:rPr lang="ru-RU" sz="2400" dirty="0">
                <a:latin typeface="Times New Roman"/>
                <a:ea typeface="Calibri"/>
              </a:rPr>
              <a:t> (М. </a:t>
            </a:r>
            <a:r>
              <a:rPr lang="ru-RU" sz="2400" dirty="0" err="1">
                <a:latin typeface="Times New Roman"/>
                <a:ea typeface="Calibri"/>
              </a:rPr>
              <a:t>Данилін</a:t>
            </a:r>
            <a:r>
              <a:rPr lang="ru-RU" sz="2400" dirty="0">
                <a:latin typeface="Times New Roman"/>
                <a:ea typeface="Calibri"/>
              </a:rPr>
              <a:t>, М. Леонтович, В. </a:t>
            </a:r>
            <a:r>
              <a:rPr lang="ru-RU" sz="2400" dirty="0" err="1">
                <a:latin typeface="Times New Roman"/>
                <a:ea typeface="Calibri"/>
              </a:rPr>
              <a:t>Мінін</a:t>
            </a:r>
            <a:r>
              <a:rPr lang="ru-RU" sz="2400" dirty="0">
                <a:latin typeface="Times New Roman"/>
                <a:ea typeface="Calibri"/>
              </a:rPr>
              <a:t>, В. Попов, </a:t>
            </a:r>
            <a:r>
              <a:rPr lang="ru-RU" sz="2400" dirty="0" smtClean="0">
                <a:latin typeface="Times New Roman"/>
                <a:ea typeface="Calibri"/>
              </a:rPr>
              <a:t/>
            </a:r>
            <a:br>
              <a:rPr lang="ru-RU" sz="2400" dirty="0" smtClean="0">
                <a:latin typeface="Times New Roman"/>
                <a:ea typeface="Calibri"/>
              </a:rPr>
            </a:br>
            <a:r>
              <a:rPr lang="ru-RU" sz="2400" dirty="0" smtClean="0">
                <a:latin typeface="Times New Roman"/>
                <a:ea typeface="Calibri"/>
              </a:rPr>
              <a:t>К</a:t>
            </a:r>
            <a:r>
              <a:rPr lang="ru-RU" sz="2400" dirty="0">
                <a:latin typeface="Times New Roman"/>
                <a:ea typeface="Calibri"/>
              </a:rPr>
              <a:t>. </a:t>
            </a:r>
            <a:r>
              <a:rPr lang="ru-RU" sz="2400" dirty="0" err="1">
                <a:latin typeface="Times New Roman"/>
                <a:ea typeface="Calibri"/>
              </a:rPr>
              <a:t>Птиця</a:t>
            </a:r>
            <a:r>
              <a:rPr lang="ru-RU" sz="2400" dirty="0">
                <a:latin typeface="Times New Roman"/>
                <a:ea typeface="Calibri"/>
              </a:rPr>
              <a:t>, В. Соколов, К. Стеценко, Г.</a:t>
            </a:r>
            <a:r>
              <a:rPr lang="uk-UA" sz="2400" dirty="0">
                <a:latin typeface="Times New Roman"/>
                <a:ea typeface="Calibri"/>
              </a:rPr>
              <a:t> </a:t>
            </a:r>
            <a:r>
              <a:rPr lang="ru-RU" sz="2400" dirty="0">
                <a:latin typeface="Times New Roman"/>
                <a:ea typeface="Calibri"/>
              </a:rPr>
              <a:t>Струве, Б. </a:t>
            </a:r>
            <a:r>
              <a:rPr lang="ru-RU" sz="2400" dirty="0" err="1">
                <a:latin typeface="Times New Roman"/>
                <a:ea typeface="Calibri"/>
              </a:rPr>
              <a:t>Тевлін</a:t>
            </a:r>
            <a:r>
              <a:rPr lang="ru-RU" sz="2400" dirty="0">
                <a:latin typeface="Times New Roman"/>
                <a:ea typeface="Calibri"/>
              </a:rPr>
              <a:t>, </a:t>
            </a:r>
            <a:r>
              <a:rPr lang="ru-RU" sz="2400" dirty="0" smtClean="0">
                <a:latin typeface="Times New Roman"/>
                <a:ea typeface="Calibri"/>
              </a:rPr>
              <a:t/>
            </a:r>
            <a:br>
              <a:rPr lang="ru-RU" sz="2400" dirty="0" smtClean="0">
                <a:latin typeface="Times New Roman"/>
                <a:ea typeface="Calibri"/>
              </a:rPr>
            </a:br>
            <a:r>
              <a:rPr lang="ru-RU" sz="2400" dirty="0" smtClean="0">
                <a:latin typeface="Times New Roman"/>
                <a:ea typeface="Calibri"/>
              </a:rPr>
              <a:t>П</a:t>
            </a:r>
            <a:r>
              <a:rPr lang="ru-RU" sz="2400" dirty="0">
                <a:latin typeface="Times New Roman"/>
                <a:ea typeface="Calibri"/>
              </a:rPr>
              <a:t>. Чесноков, О. Юрлов та </a:t>
            </a:r>
            <a:r>
              <a:rPr lang="ru-RU" sz="2400" dirty="0" err="1">
                <a:latin typeface="Times New Roman"/>
                <a:ea typeface="Calibri"/>
              </a:rPr>
              <a:t>ін</a:t>
            </a:r>
            <a:r>
              <a:rPr lang="ru-RU" sz="2400" dirty="0">
                <a:latin typeface="Times New Roman"/>
                <a:ea typeface="Calibri"/>
              </a:rPr>
              <a:t>.);</a:t>
            </a:r>
            <a:endParaRPr lang="uk-UA" sz="24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188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107504" y="188640"/>
            <a:ext cx="8784976" cy="6491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r>
              <a:rPr lang="uk-UA" sz="2400" b="1" dirty="0">
                <a:latin typeface="Times New Roman"/>
                <a:ea typeface="Times New Roman"/>
              </a:rPr>
              <a:t>Аспекти розгляду проблеми професійної підготовки вокалістів у системі вищої музичної освіти Китаю та України</a:t>
            </a:r>
          </a:p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endParaRPr lang="uk-UA" sz="2400" b="1" dirty="0" smtClean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300" dirty="0" err="1" smtClean="0">
                <a:latin typeface="Times New Roman"/>
                <a:ea typeface="Times New Roman"/>
                <a:cs typeface="Times New Roman"/>
              </a:rPr>
              <a:t>методологічні</a:t>
            </a:r>
            <a:r>
              <a:rPr lang="ru-RU" sz="23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та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методичні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аспекти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різноманітних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напрямів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вокально-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педагогічної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підготовки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китайських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студентів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(Ван Лей, Вей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Лімін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Лі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Чуньпен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Лін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Хай,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Ма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Цзюнь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Чжао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Веньфан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Чен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Дін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Цзінь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Нань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та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.);</a:t>
            </a:r>
            <a:endParaRPr lang="ru-RU" sz="23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загальні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проблеми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вокально-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виконавського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мистецтва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3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300" dirty="0" smtClean="0">
                <a:latin typeface="Times New Roman"/>
                <a:ea typeface="Times New Roman"/>
                <a:cs typeface="Times New Roman"/>
              </a:rPr>
              <a:t>(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В. Антонюк, Б.</a:t>
            </a:r>
            <a:r>
              <a:rPr lang="uk-UA" sz="23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Гнидь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Н. Гребенюк, Л.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Дмитрієв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А.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Саркісян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Ю.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Юцевич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та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. (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Україна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); Вей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Лімін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Сюй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Дін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Чжун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Ціо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Лі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Ма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Ге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Шунь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Ма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Цзюнь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Сі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Даофен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Ян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Хун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Нянь та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. (Китай</a:t>
            </a:r>
            <a:r>
              <a:rPr lang="ru-RU" sz="2300" dirty="0" smtClean="0">
                <a:latin typeface="Times New Roman"/>
                <a:ea typeface="Times New Roman"/>
                <a:cs typeface="Times New Roman"/>
              </a:rPr>
              <a:t>));</a:t>
            </a:r>
            <a:endParaRPr lang="ru-RU" sz="2300" dirty="0" smtClean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300" dirty="0" err="1" smtClean="0">
                <a:latin typeface="Times New Roman"/>
                <a:ea typeface="Calibri"/>
              </a:rPr>
              <a:t>проблеми</a:t>
            </a:r>
            <a:r>
              <a:rPr lang="ru-RU" sz="2300" dirty="0" smtClean="0">
                <a:latin typeface="Times New Roman"/>
                <a:ea typeface="Calibri"/>
              </a:rPr>
              <a:t> </a:t>
            </a:r>
            <a:r>
              <a:rPr lang="ru-RU" sz="2300" dirty="0">
                <a:latin typeface="Times New Roman"/>
                <a:ea typeface="Calibri"/>
              </a:rPr>
              <a:t>та </a:t>
            </a:r>
            <a:r>
              <a:rPr lang="ru-RU" sz="2300" dirty="0" err="1">
                <a:latin typeface="Times New Roman"/>
                <a:ea typeface="Calibri"/>
              </a:rPr>
              <a:t>специфіка</a:t>
            </a:r>
            <a:r>
              <a:rPr lang="ru-RU" sz="2300" dirty="0">
                <a:latin typeface="Times New Roman"/>
                <a:ea typeface="Calibri"/>
              </a:rPr>
              <a:t> </a:t>
            </a:r>
            <a:r>
              <a:rPr lang="ru-RU" sz="2300" dirty="0" err="1">
                <a:latin typeface="Times New Roman"/>
                <a:ea typeface="Calibri"/>
              </a:rPr>
              <a:t>оволодіння</a:t>
            </a:r>
            <a:r>
              <a:rPr lang="ru-RU" sz="2300" dirty="0">
                <a:latin typeface="Times New Roman"/>
                <a:ea typeface="Calibri"/>
              </a:rPr>
              <a:t> вокальною </a:t>
            </a:r>
            <a:r>
              <a:rPr lang="ru-RU" sz="2300" dirty="0" err="1">
                <a:latin typeface="Times New Roman"/>
                <a:ea typeface="Calibri"/>
              </a:rPr>
              <a:t>виконавською</a:t>
            </a:r>
            <a:r>
              <a:rPr lang="ru-RU" sz="2300" dirty="0">
                <a:latin typeface="Times New Roman"/>
                <a:ea typeface="Calibri"/>
              </a:rPr>
              <a:t> </a:t>
            </a:r>
            <a:r>
              <a:rPr lang="ru-RU" sz="2300" dirty="0" err="1">
                <a:latin typeface="Times New Roman"/>
                <a:ea typeface="Calibri"/>
              </a:rPr>
              <a:t>технікою</a:t>
            </a:r>
            <a:r>
              <a:rPr lang="ru-RU" sz="2300" dirty="0">
                <a:latin typeface="Times New Roman"/>
                <a:ea typeface="Calibri"/>
              </a:rPr>
              <a:t> (Н. Гребенюк, В. </a:t>
            </a:r>
            <a:r>
              <a:rPr lang="ru-RU" sz="2300" dirty="0" err="1">
                <a:latin typeface="Times New Roman"/>
                <a:ea typeface="Calibri"/>
              </a:rPr>
              <a:t>Багадуров</a:t>
            </a:r>
            <a:r>
              <a:rPr lang="ru-RU" sz="2300" dirty="0">
                <a:latin typeface="Times New Roman"/>
                <a:ea typeface="Calibri"/>
              </a:rPr>
              <a:t>, В. </a:t>
            </a:r>
            <a:r>
              <a:rPr lang="ru-RU" sz="2300" dirty="0" err="1">
                <a:latin typeface="Times New Roman"/>
                <a:ea typeface="Calibri"/>
              </a:rPr>
              <a:t>Ємельянов</a:t>
            </a:r>
            <a:r>
              <a:rPr lang="ru-RU" sz="2300" dirty="0">
                <a:latin typeface="Times New Roman"/>
                <a:ea typeface="Calibri"/>
              </a:rPr>
              <a:t>, </a:t>
            </a:r>
            <a:r>
              <a:rPr lang="ru-RU" sz="2300" dirty="0" smtClean="0">
                <a:latin typeface="Times New Roman"/>
                <a:ea typeface="Calibri"/>
              </a:rPr>
              <a:t/>
            </a:r>
            <a:br>
              <a:rPr lang="ru-RU" sz="2300" dirty="0" smtClean="0">
                <a:latin typeface="Times New Roman"/>
                <a:ea typeface="Calibri"/>
              </a:rPr>
            </a:br>
            <a:r>
              <a:rPr lang="ru-RU" sz="2300" dirty="0" smtClean="0">
                <a:latin typeface="Times New Roman"/>
                <a:ea typeface="Calibri"/>
              </a:rPr>
              <a:t>Л</a:t>
            </a:r>
            <a:r>
              <a:rPr lang="ru-RU" sz="2300" dirty="0">
                <a:latin typeface="Times New Roman"/>
                <a:ea typeface="Calibri"/>
              </a:rPr>
              <a:t>. </a:t>
            </a:r>
            <a:r>
              <a:rPr lang="ru-RU" sz="2300" dirty="0" err="1">
                <a:latin typeface="Times New Roman"/>
                <a:ea typeface="Calibri"/>
              </a:rPr>
              <a:t>Дмитрієв</a:t>
            </a:r>
            <a:r>
              <a:rPr lang="ru-RU" sz="2300" dirty="0">
                <a:latin typeface="Times New Roman"/>
                <a:ea typeface="Calibri"/>
              </a:rPr>
              <a:t>, К. </a:t>
            </a:r>
            <a:r>
              <a:rPr lang="ru-RU" sz="2300" dirty="0" err="1">
                <a:latin typeface="Times New Roman"/>
                <a:ea typeface="Calibri"/>
              </a:rPr>
              <a:t>Матвєєва</a:t>
            </a:r>
            <a:r>
              <a:rPr lang="ru-RU" sz="2300" dirty="0">
                <a:latin typeface="Times New Roman"/>
                <a:ea typeface="Calibri"/>
              </a:rPr>
              <a:t>, О.</a:t>
            </a:r>
            <a:r>
              <a:rPr lang="uk-UA" sz="2300" dirty="0">
                <a:latin typeface="Times New Roman"/>
                <a:ea typeface="Calibri"/>
              </a:rPr>
              <a:t> </a:t>
            </a:r>
            <a:r>
              <a:rPr lang="ru-RU" sz="2300" dirty="0" err="1">
                <a:latin typeface="Times New Roman"/>
                <a:ea typeface="Calibri"/>
              </a:rPr>
              <a:t>Матвеєва</a:t>
            </a:r>
            <a:r>
              <a:rPr lang="ru-RU" sz="2300" dirty="0">
                <a:latin typeface="Times New Roman"/>
                <a:ea typeface="Calibri"/>
              </a:rPr>
              <a:t>, А. </a:t>
            </a:r>
            <a:r>
              <a:rPr lang="ru-RU" sz="2300" dirty="0" err="1">
                <a:latin typeface="Times New Roman"/>
                <a:ea typeface="Calibri"/>
              </a:rPr>
              <a:t>Менабені</a:t>
            </a:r>
            <a:r>
              <a:rPr lang="ru-RU" sz="2300" dirty="0">
                <a:latin typeface="Times New Roman"/>
                <a:ea typeface="Calibri"/>
              </a:rPr>
              <a:t>, </a:t>
            </a:r>
            <a:r>
              <a:rPr lang="ru-RU" sz="2300" dirty="0" smtClean="0">
                <a:latin typeface="Times New Roman"/>
                <a:ea typeface="Calibri"/>
              </a:rPr>
              <a:t/>
            </a:r>
            <a:br>
              <a:rPr lang="ru-RU" sz="2300" dirty="0" smtClean="0">
                <a:latin typeface="Times New Roman"/>
                <a:ea typeface="Calibri"/>
              </a:rPr>
            </a:br>
            <a:r>
              <a:rPr lang="ru-RU" sz="2300" dirty="0" smtClean="0">
                <a:latin typeface="Times New Roman"/>
                <a:ea typeface="Calibri"/>
              </a:rPr>
              <a:t>В</a:t>
            </a:r>
            <a:r>
              <a:rPr lang="ru-RU" sz="2300" dirty="0">
                <a:latin typeface="Times New Roman"/>
                <a:ea typeface="Calibri"/>
              </a:rPr>
              <a:t>. Морозов, А. </a:t>
            </a:r>
            <a:r>
              <a:rPr lang="ru-RU" sz="2300" dirty="0" err="1">
                <a:latin typeface="Times New Roman"/>
                <a:ea typeface="Calibri"/>
              </a:rPr>
              <a:t>Саркісян</a:t>
            </a:r>
            <a:r>
              <a:rPr lang="ru-RU" sz="2300" dirty="0">
                <a:latin typeface="Times New Roman"/>
                <a:ea typeface="Calibri"/>
              </a:rPr>
              <a:t> (</a:t>
            </a:r>
            <a:r>
              <a:rPr lang="ru-RU" sz="2300" dirty="0" err="1">
                <a:latin typeface="Times New Roman"/>
                <a:ea typeface="Calibri"/>
              </a:rPr>
              <a:t>Україна</a:t>
            </a:r>
            <a:r>
              <a:rPr lang="ru-RU" sz="2300" dirty="0">
                <a:latin typeface="Times New Roman"/>
                <a:ea typeface="Calibri"/>
              </a:rPr>
              <a:t>); </a:t>
            </a:r>
            <a:r>
              <a:rPr lang="ru-RU" sz="2300" dirty="0" err="1">
                <a:latin typeface="Times New Roman"/>
                <a:ea typeface="Calibri"/>
              </a:rPr>
              <a:t>Гу</a:t>
            </a:r>
            <a:r>
              <a:rPr lang="ru-RU" sz="2300" dirty="0">
                <a:latin typeface="Times New Roman"/>
                <a:ea typeface="Calibri"/>
              </a:rPr>
              <a:t> </a:t>
            </a:r>
            <a:r>
              <a:rPr lang="ru-RU" sz="2300" dirty="0" err="1">
                <a:latin typeface="Times New Roman"/>
                <a:ea typeface="Calibri"/>
              </a:rPr>
              <a:t>Юй</a:t>
            </a:r>
            <a:r>
              <a:rPr lang="ru-RU" sz="2300" dirty="0">
                <a:latin typeface="Times New Roman"/>
                <a:ea typeface="Calibri"/>
              </a:rPr>
              <a:t> Мей, У </a:t>
            </a:r>
            <a:r>
              <a:rPr lang="ru-RU" sz="2300" dirty="0" err="1">
                <a:latin typeface="Times New Roman"/>
                <a:ea typeface="Calibri"/>
              </a:rPr>
              <a:t>Лін</a:t>
            </a:r>
            <a:r>
              <a:rPr lang="ru-RU" sz="2300" dirty="0">
                <a:latin typeface="Times New Roman"/>
                <a:ea typeface="Calibri"/>
              </a:rPr>
              <a:t> Фень, </a:t>
            </a:r>
            <a:r>
              <a:rPr lang="ru-RU" sz="2300" dirty="0" err="1">
                <a:latin typeface="Times New Roman"/>
                <a:ea typeface="Calibri"/>
              </a:rPr>
              <a:t>Чжен</a:t>
            </a:r>
            <a:r>
              <a:rPr lang="ru-RU" sz="2300" dirty="0">
                <a:latin typeface="Times New Roman"/>
                <a:ea typeface="Calibri"/>
              </a:rPr>
              <a:t> </a:t>
            </a:r>
            <a:r>
              <a:rPr lang="ru-RU" sz="2300" dirty="0" err="1">
                <a:latin typeface="Times New Roman"/>
                <a:ea typeface="Calibri"/>
              </a:rPr>
              <a:t>Сяо</a:t>
            </a:r>
            <a:r>
              <a:rPr lang="ru-RU" sz="2300" dirty="0">
                <a:latin typeface="Times New Roman"/>
                <a:ea typeface="Calibri"/>
              </a:rPr>
              <a:t> </a:t>
            </a:r>
            <a:r>
              <a:rPr lang="ru-RU" sz="2300" dirty="0" err="1">
                <a:latin typeface="Times New Roman"/>
                <a:ea typeface="Calibri"/>
              </a:rPr>
              <a:t>Ін</a:t>
            </a:r>
            <a:r>
              <a:rPr lang="ru-RU" sz="2300" dirty="0">
                <a:latin typeface="Times New Roman"/>
                <a:ea typeface="Calibri"/>
              </a:rPr>
              <a:t>, Чжоу </a:t>
            </a:r>
            <a:r>
              <a:rPr lang="ru-RU" sz="2300" dirty="0" err="1">
                <a:latin typeface="Times New Roman"/>
                <a:ea typeface="Calibri"/>
              </a:rPr>
              <a:t>Чжен</a:t>
            </a:r>
            <a:r>
              <a:rPr lang="ru-RU" sz="2300" dirty="0">
                <a:latin typeface="Times New Roman"/>
                <a:ea typeface="Calibri"/>
              </a:rPr>
              <a:t> </a:t>
            </a:r>
            <a:r>
              <a:rPr lang="ru-RU" sz="2300" dirty="0" err="1">
                <a:latin typeface="Times New Roman"/>
                <a:ea typeface="Calibri"/>
              </a:rPr>
              <a:t>Сун</a:t>
            </a:r>
            <a:r>
              <a:rPr lang="ru-RU" sz="2300" dirty="0">
                <a:latin typeface="Times New Roman"/>
                <a:ea typeface="Calibri"/>
              </a:rPr>
              <a:t> та </a:t>
            </a:r>
            <a:r>
              <a:rPr lang="ru-RU" sz="2300" dirty="0" err="1">
                <a:latin typeface="Times New Roman"/>
                <a:ea typeface="Calibri"/>
              </a:rPr>
              <a:t>ін</a:t>
            </a:r>
            <a:r>
              <a:rPr lang="ru-RU" sz="2300" dirty="0">
                <a:latin typeface="Times New Roman"/>
                <a:ea typeface="Calibri"/>
              </a:rPr>
              <a:t>. (Китай));</a:t>
            </a:r>
            <a:endParaRPr lang="en-US" sz="23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68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107504" y="188640"/>
            <a:ext cx="8784976" cy="626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r>
              <a:rPr lang="uk-UA" sz="2400" b="1" dirty="0">
                <a:latin typeface="Times New Roman"/>
                <a:ea typeface="Times New Roman"/>
              </a:rPr>
              <a:t>Аспекти розгляду проблеми професійної підготовки вокалістів у системі вищої музичної освіти Китаю та України</a:t>
            </a:r>
          </a:p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endParaRPr lang="uk-UA" sz="2400" b="1" dirty="0" smtClean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вокальна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підготовка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в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Україні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(В. Антонюк, Л. Василенко, </a:t>
            </a: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6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>Б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Гнидь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Р.</a:t>
            </a:r>
            <a:r>
              <a:rPr lang="uk-UA" sz="26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Лоцман, О.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Маруфенко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Л. Прохорова, О. Прядко, С.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Сквирский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Г.</a:t>
            </a:r>
            <a:r>
              <a:rPr lang="uk-UA" sz="26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Стасько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О. Стахевич, Т. Ткаченко та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.);</a:t>
            </a:r>
            <a:endParaRPr lang="ru-RU" sz="26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вокальна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підготовка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в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Китаї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(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Гу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Юй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Мей,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Ма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Ге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Шунь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Сюй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Дин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Чжун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У Лин Фень,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Ціо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Ли,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Чжен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Сяо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Чжоу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Чжен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Сун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Ян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Хун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Нянь);</a:t>
            </a:r>
            <a:endParaRPr lang="ru-RU" sz="26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техніка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постановки голосу та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фізіологія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цього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процесу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6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>(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Л.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Дмитрієв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І.</a:t>
            </a:r>
            <a:r>
              <a:rPr lang="uk-UA" sz="26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Назаренко, Д.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Аспелунд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Ф.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Заседателєв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6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>О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Зданович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І.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Левідов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В.</a:t>
            </a:r>
            <a:r>
              <a:rPr lang="uk-UA" sz="26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Морозов, Л.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Работнов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А.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Кисельов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О. Стахевич та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.);</a:t>
            </a:r>
            <a:endParaRPr lang="ru-RU" sz="26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995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107504" y="188640"/>
            <a:ext cx="8784976" cy="643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r>
              <a:rPr lang="uk-UA" sz="2400" b="1" dirty="0">
                <a:latin typeface="Times New Roman"/>
                <a:ea typeface="Times New Roman"/>
              </a:rPr>
              <a:t>Аспекти розгляду проблеми професійної підготовки вокалістів у системі вищої музичної освіти Китаю та України</a:t>
            </a:r>
          </a:p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endParaRPr lang="uk-UA" sz="2400" b="1" dirty="0" smtClean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формування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й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розвиток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фахових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здібностей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(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Л.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Дмитрієв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А.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Вербова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В.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Юшманов та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.);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фізіологічні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основи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постановки голосу (М.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Грачова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К.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Злобін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І. Павлов, Л.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Работнов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І. Сеченов,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Ю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 Фролов, О. Яковлев та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.);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дослідження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в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галузі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фоніатрїї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(Ф.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Засєдатєлєв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А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Єгоров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І.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Лєвідов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М.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Фомічов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та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.);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акустичні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особливості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процесу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голосоутворення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(Н.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Жинкін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А.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Мюзехольд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С.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Ржевкін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А. Рудаков, Р.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Юссон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та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.);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орфоепічні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норми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звуковидобування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(Б.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Базилікут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О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Знаменська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О.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Микита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та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.);</a:t>
            </a:r>
            <a:endParaRPr lang="ru-RU" sz="2400" dirty="0" smtClean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 smtClean="0">
                <a:latin typeface="Times New Roman"/>
                <a:ea typeface="Calibri"/>
              </a:rPr>
              <a:t>гігієна</a:t>
            </a:r>
            <a:r>
              <a:rPr lang="ru-RU" sz="2400" dirty="0" smtClean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співацького</a:t>
            </a:r>
            <a:r>
              <a:rPr lang="ru-RU" sz="2400" dirty="0">
                <a:latin typeface="Times New Roman"/>
                <a:ea typeface="Calibri"/>
              </a:rPr>
              <a:t> голосу (А. </a:t>
            </a:r>
            <a:r>
              <a:rPr lang="ru-RU" sz="2400" dirty="0" err="1">
                <a:latin typeface="Times New Roman"/>
                <a:ea typeface="Calibri"/>
              </a:rPr>
              <a:t>Єгоров</a:t>
            </a:r>
            <a:r>
              <a:rPr lang="ru-RU" sz="2400" dirty="0">
                <a:latin typeface="Times New Roman"/>
                <a:ea typeface="Calibri"/>
              </a:rPr>
              <a:t>, Д. </a:t>
            </a:r>
            <a:r>
              <a:rPr lang="ru-RU" sz="2400" dirty="0" err="1">
                <a:latin typeface="Times New Roman"/>
                <a:ea typeface="Calibri"/>
              </a:rPr>
              <a:t>Люш</a:t>
            </a:r>
            <a:r>
              <a:rPr lang="ru-RU" sz="2400" dirty="0">
                <a:latin typeface="Times New Roman"/>
                <a:ea typeface="Calibri"/>
              </a:rPr>
              <a:t> та </a:t>
            </a:r>
            <a:r>
              <a:rPr lang="ru-RU" sz="2400" dirty="0" err="1">
                <a:latin typeface="Times New Roman"/>
                <a:ea typeface="Calibri"/>
              </a:rPr>
              <a:t>ін</a:t>
            </a:r>
            <a:r>
              <a:rPr lang="ru-RU" sz="2400" dirty="0">
                <a:latin typeface="Times New Roman"/>
                <a:ea typeface="Calibri"/>
              </a:rPr>
              <a:t>.).</a:t>
            </a:r>
            <a:endParaRPr lang="ru-RU" sz="24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5981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95536" y="1124744"/>
            <a:ext cx="8215312" cy="415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3600" b="1" dirty="0" smtClean="0">
                <a:latin typeface="Times New Roman"/>
                <a:ea typeface="Calibri"/>
              </a:rPr>
              <a:t>Завдання 2</a:t>
            </a:r>
          </a:p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3600" dirty="0" smtClean="0">
                <a:latin typeface="Times New Roman"/>
                <a:ea typeface="Calibri"/>
              </a:rPr>
              <a:t>розкрити </a:t>
            </a:r>
            <a:r>
              <a:rPr lang="ru-RU" sz="3600" dirty="0" err="1" smtClean="0">
                <a:latin typeface="Times New Roman"/>
                <a:ea typeface="Calibri"/>
              </a:rPr>
              <a:t>методологічн</a:t>
            </a:r>
            <a:r>
              <a:rPr lang="uk-UA" sz="3600" dirty="0" smtClean="0">
                <a:latin typeface="Times New Roman"/>
                <a:ea typeface="Calibri"/>
              </a:rPr>
              <a:t>і </a:t>
            </a:r>
            <a:r>
              <a:rPr lang="ru-RU" sz="3600" dirty="0" err="1" smtClean="0">
                <a:latin typeface="Times New Roman"/>
                <a:ea typeface="Calibri"/>
              </a:rPr>
              <a:t>підход</a:t>
            </a:r>
            <a:r>
              <a:rPr lang="uk-UA" sz="3600" dirty="0" smtClean="0">
                <a:latin typeface="Times New Roman"/>
                <a:ea typeface="Calibri"/>
              </a:rPr>
              <a:t>и</a:t>
            </a: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dirty="0">
                <a:latin typeface="Times New Roman"/>
                <a:ea typeface="Calibri"/>
              </a:rPr>
              <a:t>до </a:t>
            </a:r>
            <a:r>
              <a:rPr lang="ru-RU" sz="3600" dirty="0" err="1">
                <a:latin typeface="Times New Roman"/>
                <a:ea typeface="Calibri"/>
              </a:rPr>
              <a:t>професійної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підготовки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вокалістів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uk-UA" sz="3600" dirty="0">
                <a:latin typeface="Times New Roman"/>
                <a:ea typeface="Calibri"/>
              </a:rPr>
              <a:t>у </a:t>
            </a:r>
            <a:r>
              <a:rPr lang="ru-RU" sz="3600" dirty="0">
                <a:latin typeface="Times New Roman"/>
                <a:ea typeface="Calibri"/>
              </a:rPr>
              <a:t>закладах </a:t>
            </a:r>
            <a:r>
              <a:rPr lang="ru-RU" sz="3600" dirty="0" err="1">
                <a:latin typeface="Times New Roman"/>
                <a:ea typeface="Calibri"/>
              </a:rPr>
              <a:t>вищої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музичної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освіти</a:t>
            </a:r>
            <a:r>
              <a:rPr lang="ru-RU" sz="3600" dirty="0">
                <a:latin typeface="Times New Roman"/>
                <a:ea typeface="Calibri"/>
              </a:rPr>
              <a:t> Китаю та </a:t>
            </a:r>
            <a:r>
              <a:rPr lang="ru-RU" sz="3600" dirty="0" err="1">
                <a:latin typeface="Times New Roman"/>
                <a:ea typeface="Calibri"/>
              </a:rPr>
              <a:t>України</a:t>
            </a:r>
            <a:r>
              <a:rPr lang="ru-RU" sz="3600" dirty="0">
                <a:latin typeface="Times New Roman"/>
                <a:ea typeface="Calibri"/>
              </a:rPr>
              <a:t> та </a:t>
            </a:r>
            <a:r>
              <a:rPr lang="ru-RU" sz="3600" dirty="0" err="1" smtClean="0">
                <a:latin typeface="Times New Roman"/>
                <a:ea typeface="Calibri"/>
              </a:rPr>
              <a:t>визнач</a:t>
            </a:r>
            <a:r>
              <a:rPr lang="uk-UA" sz="3600" dirty="0" err="1" smtClean="0">
                <a:latin typeface="Times New Roman"/>
                <a:ea typeface="Calibri"/>
              </a:rPr>
              <a:t>ити</a:t>
            </a: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latin typeface="Times New Roman"/>
                <a:ea typeface="Calibri"/>
              </a:rPr>
              <a:t>історичн</a:t>
            </a:r>
            <a:r>
              <a:rPr lang="uk-UA" sz="3600" dirty="0" err="1" smtClean="0">
                <a:latin typeface="Times New Roman"/>
                <a:ea typeface="Calibri"/>
              </a:rPr>
              <a:t>ий</a:t>
            </a: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latin typeface="Times New Roman"/>
                <a:ea typeface="Calibri"/>
              </a:rPr>
              <a:t>розвиток</a:t>
            </a: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вокальних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традицій</a:t>
            </a:r>
            <a:r>
              <a:rPr lang="ru-RU" sz="3600" dirty="0">
                <a:latin typeface="Times New Roman"/>
                <a:ea typeface="Calibri"/>
              </a:rPr>
              <a:t> Китаю та </a:t>
            </a:r>
            <a:r>
              <a:rPr lang="ru-RU" sz="3600" dirty="0" err="1">
                <a:latin typeface="Times New Roman"/>
                <a:ea typeface="Calibri"/>
              </a:rPr>
              <a:t>України</a:t>
            </a:r>
            <a:r>
              <a:rPr lang="uk-UA" sz="3600" dirty="0">
                <a:latin typeface="Times New Roman"/>
                <a:ea typeface="Calibri"/>
              </a:rPr>
              <a:t>.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95536" y="1124744"/>
            <a:ext cx="8215312" cy="415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ru-RU" sz="4000" b="1" dirty="0" err="1" smtClean="0">
                <a:latin typeface="Times New Roman"/>
                <a:ea typeface="Calibri"/>
              </a:rPr>
              <a:t>Підготовка</a:t>
            </a:r>
            <a:r>
              <a:rPr lang="ru-RU" sz="4000" b="1" dirty="0" smtClean="0">
                <a:latin typeface="Times New Roman"/>
                <a:ea typeface="Calibri"/>
              </a:rPr>
              <a:t> </a:t>
            </a:r>
            <a:r>
              <a:rPr lang="uk-UA" sz="4000" b="1" dirty="0">
                <a:latin typeface="Times New Roman"/>
                <a:ea typeface="Calibri"/>
              </a:rPr>
              <a:t>вокалістів</a:t>
            </a:r>
            <a:r>
              <a:rPr lang="ru-RU" sz="4000" b="1" dirty="0">
                <a:latin typeface="Times New Roman"/>
                <a:ea typeface="Calibri"/>
              </a:rPr>
              <a:t> у </a:t>
            </a:r>
            <a:r>
              <a:rPr lang="uk-UA" sz="4000" b="1" dirty="0">
                <a:latin typeface="Times New Roman"/>
                <a:ea typeface="Calibri"/>
              </a:rPr>
              <a:t>системі</a:t>
            </a:r>
            <a:r>
              <a:rPr lang="ru-RU" sz="4000" b="1" dirty="0">
                <a:latin typeface="Times New Roman"/>
                <a:ea typeface="Calibri"/>
              </a:rPr>
              <a:t> </a:t>
            </a:r>
            <a:r>
              <a:rPr lang="ru-RU" sz="4000" b="1" dirty="0" err="1">
                <a:latin typeface="Times New Roman"/>
                <a:ea typeface="Calibri"/>
              </a:rPr>
              <a:t>вищої</a:t>
            </a:r>
            <a:r>
              <a:rPr lang="uk-UA" sz="4000" b="1" dirty="0">
                <a:latin typeface="Times New Roman"/>
                <a:ea typeface="Calibri"/>
              </a:rPr>
              <a:t> музичної </a:t>
            </a:r>
            <a:r>
              <a:rPr lang="ru-RU" sz="4000" b="1" dirty="0" err="1">
                <a:latin typeface="Times New Roman"/>
                <a:ea typeface="Calibri"/>
              </a:rPr>
              <a:t>освіти</a:t>
            </a:r>
            <a:r>
              <a:rPr lang="ru-RU" sz="4000" b="1" dirty="0">
                <a:latin typeface="Times New Roman"/>
                <a:ea typeface="Calibri"/>
              </a:rPr>
              <a:t> </a:t>
            </a:r>
            <a:r>
              <a:rPr lang="ru-RU" sz="4000" dirty="0">
                <a:latin typeface="Times New Roman"/>
                <a:ea typeface="Calibri"/>
              </a:rPr>
              <a:t>– система </a:t>
            </a:r>
            <a:r>
              <a:rPr lang="ru-RU" sz="4000" dirty="0" err="1">
                <a:latin typeface="Times New Roman"/>
                <a:ea typeface="Calibri"/>
              </a:rPr>
              <a:t>заходів</a:t>
            </a:r>
            <a:r>
              <a:rPr lang="ru-RU" sz="4000" dirty="0">
                <a:latin typeface="Times New Roman"/>
                <a:ea typeface="Calibri"/>
              </a:rPr>
              <a:t>, </a:t>
            </a:r>
            <a:r>
              <a:rPr lang="ru-RU" sz="4000" dirty="0" err="1">
                <a:latin typeface="Times New Roman"/>
                <a:ea typeface="Calibri"/>
              </a:rPr>
              <a:t>спрямованих</a:t>
            </a:r>
            <a:r>
              <a:rPr lang="ru-RU" sz="4000" dirty="0">
                <a:latin typeface="Times New Roman"/>
                <a:ea typeface="Calibri"/>
              </a:rPr>
              <a:t> на </a:t>
            </a:r>
            <a:r>
              <a:rPr lang="uk-UA" sz="4000" dirty="0">
                <a:latin typeface="Times New Roman"/>
                <a:ea typeface="Calibri"/>
              </a:rPr>
              <a:t>процес засвоєння знань, умінь і навичок, необхідних для музичної діяльності</a:t>
            </a:r>
            <a:r>
              <a:rPr lang="uk-UA" sz="3600" dirty="0" smtClean="0">
                <a:latin typeface="Times New Roman"/>
                <a:ea typeface="Times New Roman"/>
              </a:rPr>
              <a:t>.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21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78254" y="260648"/>
            <a:ext cx="8215312" cy="415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ru-RU" sz="2200" b="1" dirty="0" err="1" smtClean="0">
                <a:latin typeface="Times New Roman"/>
                <a:ea typeface="Calibri"/>
              </a:rPr>
              <a:t>Методологічні</a:t>
            </a:r>
            <a:r>
              <a:rPr lang="ru-RU" sz="2200" b="1" dirty="0" smtClean="0">
                <a:latin typeface="Times New Roman"/>
                <a:ea typeface="Calibri"/>
              </a:rPr>
              <a:t> </a:t>
            </a:r>
            <a:r>
              <a:rPr lang="uk-UA" sz="2200" b="1" dirty="0">
                <a:latin typeface="Times New Roman"/>
                <a:ea typeface="Calibri"/>
              </a:rPr>
              <a:t>підходи до професійної </a:t>
            </a:r>
            <a:r>
              <a:rPr lang="ru-RU" sz="2200" b="1" dirty="0" err="1">
                <a:latin typeface="Times New Roman"/>
                <a:ea typeface="Calibri"/>
              </a:rPr>
              <a:t>підготовки</a:t>
            </a:r>
            <a:r>
              <a:rPr lang="ru-RU" sz="2200" b="1" dirty="0">
                <a:latin typeface="Times New Roman"/>
                <a:ea typeface="Calibri"/>
              </a:rPr>
              <a:t> </a:t>
            </a:r>
            <a:r>
              <a:rPr lang="uk-UA" sz="2200" b="1" dirty="0">
                <a:latin typeface="Times New Roman"/>
                <a:ea typeface="Calibri"/>
              </a:rPr>
              <a:t>вокалістів у системі</a:t>
            </a:r>
            <a:r>
              <a:rPr lang="ru-RU" sz="2200" b="1" dirty="0">
                <a:latin typeface="Times New Roman"/>
                <a:ea typeface="Calibri"/>
              </a:rPr>
              <a:t> </a:t>
            </a:r>
            <a:r>
              <a:rPr lang="ru-RU" sz="2200" b="1" dirty="0" err="1">
                <a:latin typeface="Times New Roman"/>
                <a:ea typeface="Calibri"/>
              </a:rPr>
              <a:t>вищої</a:t>
            </a:r>
            <a:r>
              <a:rPr lang="ru-RU" sz="2200" b="1" dirty="0">
                <a:latin typeface="Times New Roman"/>
                <a:ea typeface="Calibri"/>
              </a:rPr>
              <a:t> </a:t>
            </a:r>
            <a:r>
              <a:rPr lang="uk-UA" sz="2200" b="1" dirty="0">
                <a:latin typeface="Times New Roman"/>
                <a:ea typeface="Calibri"/>
              </a:rPr>
              <a:t>музичної </a:t>
            </a:r>
            <a:r>
              <a:rPr lang="ru-RU" sz="2200" b="1" dirty="0" err="1">
                <a:latin typeface="Times New Roman"/>
                <a:ea typeface="Calibri"/>
              </a:rPr>
              <a:t>освіти</a:t>
            </a:r>
            <a:r>
              <a:rPr lang="ru-RU" sz="2200" b="1" dirty="0">
                <a:latin typeface="Times New Roman"/>
                <a:ea typeface="Calibri"/>
              </a:rPr>
              <a:t> Китаю </a:t>
            </a:r>
            <a:r>
              <a:rPr lang="uk-UA" sz="2200" b="1" dirty="0" smtClean="0">
                <a:latin typeface="Times New Roman"/>
                <a:ea typeface="Times New Roman"/>
              </a:rPr>
              <a:t>та України</a:t>
            </a:r>
          </a:p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200" b="1" dirty="0">
              <a:latin typeface="Times New Roman"/>
              <a:ea typeface="Times New Roman"/>
            </a:endParaRPr>
          </a:p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200" b="1" dirty="0" smtClean="0">
              <a:latin typeface="Times New Roman"/>
              <a:ea typeface="Times New Roman"/>
            </a:endParaRPr>
          </a:p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200" b="1" dirty="0">
              <a:latin typeface="Times New Roman"/>
              <a:cs typeface="Times New Roman" pitchFamily="18" charset="0"/>
            </a:endParaRPr>
          </a:p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330118"/>
              </p:ext>
            </p:extLst>
          </p:nvPr>
        </p:nvGraphicFramePr>
        <p:xfrm>
          <a:off x="264801" y="1628800"/>
          <a:ext cx="8442218" cy="45169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57642"/>
                <a:gridCol w="5184576"/>
              </a:tblGrid>
              <a:tr h="404426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Китай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/>
                        <a:t>Україна</a:t>
                      </a:r>
                      <a:endParaRPr lang="ru-RU" sz="1400" b="1" dirty="0"/>
                    </a:p>
                  </a:txBody>
                  <a:tcPr/>
                </a:tc>
              </a:tr>
              <a:tr h="359929">
                <a:tc>
                  <a:txBody>
                    <a:bodyPr/>
                    <a:lstStyle/>
                    <a:p>
                      <a:r>
                        <a:rPr lang="ru-RU" sz="2000" dirty="0" err="1" smtClean="0"/>
                        <a:t>Академічний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/>
                        <a:t>Аксіологічний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</a:tr>
              <a:tr h="382177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err="1" smtClean="0"/>
                        <a:t>Особистісно-орієнтований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</a:tr>
              <a:tr h="382177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err="1" smtClean="0"/>
                        <a:t>Культурологічний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</a:tr>
              <a:tr h="42891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/>
                        <a:t>Діяльнісний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 </a:t>
                      </a: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/>
                        <a:t>Антропологічний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</a:tr>
              <a:tr h="440040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/>
                        <a:t>Герменевтичний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/>
                        <a:t>Полісуб’єктний</a:t>
                      </a:r>
                      <a:r>
                        <a:rPr lang="ru-RU" sz="2000" dirty="0" smtClean="0"/>
                        <a:t> (</a:t>
                      </a:r>
                      <a:r>
                        <a:rPr lang="ru-RU" sz="2000" dirty="0" err="1" smtClean="0"/>
                        <a:t>діалогічний</a:t>
                      </a:r>
                      <a:r>
                        <a:rPr lang="ru-RU" sz="2000" dirty="0" smtClean="0"/>
                        <a:t>) 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Етнопедагогічний</a:t>
                      </a: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endParaRPr lang="ru-RU" sz="2000" dirty="0"/>
                    </a:p>
                  </a:txBody>
                  <a:tcPr/>
                </a:tc>
              </a:tr>
              <a:tr h="777526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/>
                        <a:t>Компетентнісний</a:t>
                      </a:r>
                      <a:r>
                        <a:rPr lang="ru-RU" sz="2000" dirty="0" smtClean="0"/>
                        <a:t> 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63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179512" y="116632"/>
            <a:ext cx="8964488" cy="415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2000" b="1" dirty="0">
                <a:latin typeface="Times New Roman"/>
                <a:ea typeface="Times New Roman"/>
              </a:rPr>
              <a:t>Е</a:t>
            </a:r>
            <a:r>
              <a:rPr lang="uk-UA" sz="2000" b="1" dirty="0" smtClean="0">
                <a:latin typeface="Times New Roman"/>
                <a:ea typeface="Times New Roman"/>
              </a:rPr>
              <a:t>тапи </a:t>
            </a:r>
            <a:r>
              <a:rPr lang="uk-UA" sz="2000" b="1" dirty="0">
                <a:latin typeface="Times New Roman"/>
                <a:ea typeface="Times New Roman"/>
              </a:rPr>
              <a:t>розвитку </a:t>
            </a:r>
            <a:r>
              <a:rPr lang="uk-UA" sz="2000" b="1" dirty="0" smtClean="0">
                <a:latin typeface="Times New Roman"/>
                <a:ea typeface="Times New Roman"/>
              </a:rPr>
              <a:t>вокальних традицій Китаю </a:t>
            </a:r>
            <a:r>
              <a:rPr lang="uk-UA" sz="2000" b="1" dirty="0">
                <a:latin typeface="Times New Roman"/>
                <a:ea typeface="Times New Roman"/>
              </a:rPr>
              <a:t>та </a:t>
            </a:r>
            <a:r>
              <a:rPr lang="uk-UA" sz="2000" b="1" dirty="0" smtClean="0">
                <a:latin typeface="Times New Roman"/>
                <a:ea typeface="Times New Roman"/>
              </a:rPr>
              <a:t>України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896139"/>
              </p:ext>
            </p:extLst>
          </p:nvPr>
        </p:nvGraphicFramePr>
        <p:xfrm>
          <a:off x="179512" y="908720"/>
          <a:ext cx="8568952" cy="56052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47220"/>
                <a:gridCol w="432173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Китай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/>
                        <a:t>Україна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400800" algn="l"/>
                          <a:tab pos="651510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(II тис. до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н.е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– ХІІІ ст. до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н.е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 –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зародження;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 етап – доісторичний (до ІХ століття);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(XIV–XI ст. до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н.е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– XIII ст.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н.е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 –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становлення,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І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 етап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– </a:t>
                      </a:r>
                      <a:r>
                        <a:rPr lang="uk-UA" sz="1600" spc="-20" dirty="0" err="1" smtClean="0">
                          <a:effectLst/>
                          <a:latin typeface="Times New Roman"/>
                          <a:ea typeface="Calibri"/>
                        </a:rPr>
                        <a:t>зароджувальний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(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ІХ –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XV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століття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);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(XIV –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кінець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XIX ст.) –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традиційний,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ІІІ етап – реформаційний (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XV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</a:rPr>
                        <a:t>І –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XV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</a:rPr>
                        <a:t>ІІ століття);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(початок ХХ ст. – 20-30-і роки ХХ ст.) – </a:t>
                      </a:r>
                      <a:r>
                        <a:rPr lang="uk-UA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масовізації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V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 етап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– 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просвітницький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(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XV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</a:rPr>
                        <a:t>ІІ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I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</a:rPr>
                        <a:t> століття); </a:t>
                      </a:r>
                      <a:endParaRPr lang="ru-RU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(1937–1949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рр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 –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професіоналізації,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</a:rPr>
                        <a:t>V етап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– 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академічний (І половина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Х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Х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століття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); </a:t>
                      </a:r>
                      <a:endParaRPr lang="uk-UA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(1949–1965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рр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 – </a:t>
                      </a:r>
                      <a:r>
                        <a:rPr lang="uk-UA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інституціоналізації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20" dirty="0" smtClean="0">
                          <a:effectLst/>
                          <a:latin typeface="Times New Roman"/>
                          <a:ea typeface="Calibri"/>
                        </a:rPr>
                        <a:t>V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 етап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– 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професійний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(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кінець ХІХ – початок ХХ століття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); </a:t>
                      </a:r>
                      <a:endParaRPr lang="uk-UA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(1966–1976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рр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 –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занепаду,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20" dirty="0" smtClean="0">
                          <a:effectLst/>
                          <a:latin typeface="Times New Roman"/>
                          <a:ea typeface="Calibri"/>
                        </a:rPr>
                        <a:t>V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ІІ етап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– 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теоретичний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(19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0 – 80-і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рр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.); </a:t>
                      </a:r>
                      <a:endParaRPr lang="uk-UA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(1976–1990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рр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 –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реформаці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ї,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20" dirty="0" smtClean="0">
                          <a:effectLst/>
                          <a:latin typeface="Times New Roman"/>
                          <a:ea typeface="Calibri"/>
                        </a:rPr>
                        <a:t>V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ІІ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І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етап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– 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сучасний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(90-і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рр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. ХХ ст. – початок ХХІ ст.).</a:t>
                      </a:r>
                      <a:endParaRPr lang="ru-RU" sz="1600" dirty="0" smtClean="0"/>
                    </a:p>
                    <a:p>
                      <a:endParaRPr lang="uk-UA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(з 1990 року по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теперішній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час) –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сучасний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16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50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3"/>
          <p:cNvSpPr>
            <a:spLocks noChangeArrowheads="1"/>
          </p:cNvSpPr>
          <p:nvPr/>
        </p:nvSpPr>
        <p:spPr bwMode="auto">
          <a:xfrm>
            <a:off x="285750" y="1196752"/>
            <a:ext cx="8358188" cy="342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71463" algn="ctr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Завдання 3</a:t>
            </a:r>
          </a:p>
          <a:p>
            <a:pPr indent="271463" algn="ctr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sz="4000" dirty="0">
                <a:latin typeface="Times New Roman"/>
                <a:ea typeface="Calibri"/>
              </a:rPr>
              <a:t>висвітлити </a:t>
            </a:r>
            <a:r>
              <a:rPr lang="uk-UA" sz="4000" dirty="0" smtClean="0">
                <a:latin typeface="Times New Roman"/>
                <a:ea typeface="Calibri"/>
              </a:rPr>
              <a:t>зміст</a:t>
            </a:r>
            <a:r>
              <a:rPr lang="ru-RU" sz="4000" dirty="0" smtClean="0">
                <a:latin typeface="Times New Roman"/>
                <a:ea typeface="Calibri"/>
              </a:rPr>
              <a:t> </a:t>
            </a:r>
            <a:r>
              <a:rPr lang="ru-RU" sz="4000" dirty="0" err="1">
                <a:latin typeface="Times New Roman"/>
                <a:ea typeface="Calibri"/>
              </a:rPr>
              <a:t>професійної</a:t>
            </a:r>
            <a:r>
              <a:rPr lang="ru-RU" sz="4000" dirty="0">
                <a:latin typeface="Times New Roman"/>
                <a:ea typeface="Calibri"/>
              </a:rPr>
              <a:t> </a:t>
            </a:r>
            <a:r>
              <a:rPr lang="ru-RU" sz="4000" dirty="0" err="1">
                <a:latin typeface="Times New Roman"/>
                <a:ea typeface="Calibri"/>
              </a:rPr>
              <a:t>підготовки</a:t>
            </a:r>
            <a:r>
              <a:rPr lang="ru-RU" sz="4000" dirty="0">
                <a:latin typeface="Times New Roman"/>
                <a:ea typeface="Calibri"/>
              </a:rPr>
              <a:t> </a:t>
            </a:r>
            <a:r>
              <a:rPr lang="ru-RU" sz="4000" dirty="0" err="1">
                <a:latin typeface="Times New Roman"/>
                <a:ea typeface="Calibri"/>
              </a:rPr>
              <a:t>вокалістів</a:t>
            </a:r>
            <a:r>
              <a:rPr lang="ru-RU" sz="4000" dirty="0">
                <a:latin typeface="Times New Roman"/>
                <a:ea typeface="Calibri"/>
              </a:rPr>
              <a:t> у закладах </a:t>
            </a:r>
            <a:r>
              <a:rPr lang="ru-RU" sz="4000" dirty="0" err="1">
                <a:latin typeface="Times New Roman"/>
                <a:ea typeface="Calibri"/>
              </a:rPr>
              <a:t>вищої</a:t>
            </a:r>
            <a:r>
              <a:rPr lang="ru-RU" sz="4000" dirty="0">
                <a:latin typeface="Times New Roman"/>
                <a:ea typeface="Calibri"/>
              </a:rPr>
              <a:t> </a:t>
            </a:r>
            <a:r>
              <a:rPr lang="ru-RU" sz="4000" dirty="0" err="1">
                <a:latin typeface="Times New Roman"/>
                <a:ea typeface="Calibri"/>
              </a:rPr>
              <a:t>музичної</a:t>
            </a:r>
            <a:r>
              <a:rPr lang="ru-RU" sz="4000" dirty="0">
                <a:latin typeface="Times New Roman"/>
                <a:ea typeface="Calibri"/>
              </a:rPr>
              <a:t> </a:t>
            </a:r>
            <a:r>
              <a:rPr lang="ru-RU" sz="4000" dirty="0" err="1">
                <a:latin typeface="Times New Roman"/>
                <a:ea typeface="Calibri"/>
              </a:rPr>
              <a:t>освіти</a:t>
            </a:r>
            <a:r>
              <a:rPr lang="ru-RU" sz="4000" dirty="0">
                <a:latin typeface="Times New Roman"/>
                <a:ea typeface="Calibri"/>
              </a:rPr>
              <a:t> Китаю та </a:t>
            </a:r>
            <a:r>
              <a:rPr lang="ru-RU" sz="4000" dirty="0" err="1">
                <a:latin typeface="Times New Roman"/>
                <a:ea typeface="Calibri"/>
              </a:rPr>
              <a:t>України</a:t>
            </a:r>
            <a:endParaRPr lang="uk-UA" sz="2400" dirty="0">
              <a:latin typeface="Times New Roman" pitchFamily="18" charset="0"/>
            </a:endParaRPr>
          </a:p>
          <a:p>
            <a:pPr indent="271463" algn="just" eaLnBrk="1" hangingPunct="1">
              <a:lnSpc>
                <a:spcPct val="80000"/>
              </a:lnSpc>
            </a:pPr>
            <a:endParaRPr lang="uk-UA" sz="2400" dirty="0">
              <a:latin typeface="Times New Roman" pitchFamily="18" charset="0"/>
            </a:endParaRPr>
          </a:p>
          <a:p>
            <a:pPr indent="271463" algn="just" eaLnBrk="1" hangingPunct="1">
              <a:lnSpc>
                <a:spcPct val="80000"/>
              </a:lnSpc>
            </a:pP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78254" y="260648"/>
            <a:ext cx="8215312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2000" b="1" dirty="0" smtClean="0">
                <a:latin typeface="Times New Roman"/>
                <a:ea typeface="Times New Roman"/>
              </a:rPr>
              <a:t>Змістові особливості професійної підготовки вокалістів у системі вищої музичної освіти Китаю </a:t>
            </a:r>
            <a:r>
              <a:rPr lang="uk-UA" sz="2000" b="1" dirty="0">
                <a:latin typeface="Times New Roman"/>
                <a:ea typeface="Times New Roman"/>
              </a:rPr>
              <a:t>та України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246807"/>
              </p:ext>
            </p:extLst>
          </p:nvPr>
        </p:nvGraphicFramePr>
        <p:xfrm>
          <a:off x="186152" y="980728"/>
          <a:ext cx="8599515" cy="5425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125185"/>
                <a:gridCol w="174572"/>
                <a:gridCol w="4299758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Китай</a:t>
                      </a:r>
                      <a:endParaRPr lang="ru-RU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000" b="1" dirty="0" smtClean="0"/>
                        <a:t>Україна</a:t>
                      </a:r>
                      <a:endParaRPr lang="ru-RU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effectLst/>
                          <a:latin typeface="Times New Roman"/>
                          <a:ea typeface="Calibri"/>
                        </a:rPr>
                        <a:t>набір спеціальних та </a:t>
                      </a:r>
                      <a:r>
                        <a:rPr lang="uk-UA" sz="2000" dirty="0" err="1" smtClean="0">
                          <a:effectLst/>
                          <a:latin typeface="Times New Roman"/>
                          <a:ea typeface="Calibri"/>
                        </a:rPr>
                        <a:t>загальногуманітарних</a:t>
                      </a:r>
                      <a:r>
                        <a:rPr lang="uk-UA" sz="2000" dirty="0" smtClean="0">
                          <a:effectLst/>
                          <a:latin typeface="Times New Roman"/>
                          <a:ea typeface="Calibri"/>
                        </a:rPr>
                        <a:t> і </a:t>
                      </a:r>
                      <a:r>
                        <a:rPr lang="uk-UA" sz="2000" dirty="0" err="1" smtClean="0">
                          <a:effectLst/>
                          <a:latin typeface="Times New Roman"/>
                          <a:ea typeface="Calibri"/>
                        </a:rPr>
                        <a:t>загальнопрофесійних</a:t>
                      </a:r>
                      <a:r>
                        <a:rPr lang="uk-UA" sz="2000" dirty="0" smtClean="0">
                          <a:effectLst/>
                          <a:latin typeface="Times New Roman"/>
                          <a:ea typeface="Calibri"/>
                        </a:rPr>
                        <a:t> предметів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випускники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консерваторі</a:t>
                      </a:r>
                      <a:r>
                        <a:rPr lang="uk-UA" sz="2000" dirty="0" smtClean="0">
                          <a:effectLst/>
                          <a:latin typeface="Times New Roman"/>
                          <a:ea typeface="Calibri"/>
                        </a:rPr>
                        <a:t>й можуть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працювати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солістами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в театрах,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філармоніях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та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інших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музичних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об’єднаннях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effectLst/>
                          <a:latin typeface="Times New Roman"/>
                          <a:ea typeface="Calibri"/>
                        </a:rPr>
                        <a:t>д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ержавні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іспити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за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спеціальністю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«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Академічний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спів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»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складаються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в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індивідуальній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або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концертній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формі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випускники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не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отримують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будь-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якої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кваліфікації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, вони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отримують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тільки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диплом про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закінчення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закладу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вищої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освіти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за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даною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спеціальністю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effectLst/>
                          <a:latin typeface="Times New Roman"/>
                          <a:ea typeface="Calibri"/>
                        </a:rPr>
                        <a:t>п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ісля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отримання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диплома про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закінчення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консерваторії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випускники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отримують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кваліфікацію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оперного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співака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, камерного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або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концертно-камерного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виконавця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та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інші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, а так само </a:t>
                      </a:r>
                      <a:r>
                        <a:rPr lang="uk-UA" sz="2000" dirty="0" smtClean="0">
                          <a:effectLst/>
                          <a:latin typeface="Times New Roman"/>
                          <a:ea typeface="Calibri"/>
                        </a:rPr>
                        <a:t>мають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можливість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педагогічної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діяльності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ЗВО не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мають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загального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державного стандарту для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всіх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ЗВО з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однаковою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спеціальністю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ЗВО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мають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загальний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державний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стандарт для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всіх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ЗВО з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однаковою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  <a:latin typeface="Times New Roman"/>
                          <a:ea typeface="Calibri"/>
                        </a:rPr>
                        <a:t>спеціальністю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94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0154" y="1196752"/>
            <a:ext cx="8429625" cy="395800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8775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4</a:t>
            </a:r>
          </a:p>
          <a:p>
            <a:pPr indent="358775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uk-UA" sz="4400" dirty="0">
                <a:latin typeface="Times New Roman"/>
                <a:ea typeface="Calibri"/>
              </a:rPr>
              <a:t>охарактеризувати форми, методи та технології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професійної</a:t>
            </a:r>
            <a:r>
              <a:rPr lang="ru-RU" sz="44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підготовки</a:t>
            </a:r>
            <a:r>
              <a:rPr lang="ru-RU" sz="44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вокалістів</a:t>
            </a:r>
            <a:r>
              <a:rPr lang="ru-RU" sz="4400" dirty="0">
                <a:solidFill>
                  <a:srgbClr val="000000"/>
                </a:solidFill>
                <a:latin typeface="Times New Roman"/>
                <a:ea typeface="Calibri"/>
              </a:rPr>
              <a:t> у закладах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вищої</a:t>
            </a:r>
            <a:r>
              <a:rPr lang="ru-RU" sz="44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музичної</a:t>
            </a:r>
            <a:r>
              <a:rPr lang="ru-RU" sz="44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освіти</a:t>
            </a:r>
            <a:r>
              <a:rPr lang="ru-RU" sz="4400" dirty="0">
                <a:solidFill>
                  <a:srgbClr val="000000"/>
                </a:solidFill>
                <a:latin typeface="Times New Roman"/>
                <a:ea typeface="Calibri"/>
              </a:rPr>
              <a:t> Китаю та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України</a:t>
            </a:r>
            <a:endParaRPr lang="uk-UA" sz="4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/>
                <a:ea typeface="Times New Roman"/>
              </a:rPr>
              <a:t>Основні форми </a:t>
            </a:r>
            <a:r>
              <a:rPr lang="ru-RU" sz="1600" b="1" dirty="0" err="1" smtClean="0">
                <a:latin typeface="Times New Roman"/>
                <a:ea typeface="Times New Roman"/>
              </a:rPr>
              <a:t>підготовки</a:t>
            </a:r>
            <a:r>
              <a:rPr lang="ru-RU" sz="1600" b="1" dirty="0" smtClean="0">
                <a:latin typeface="Times New Roman"/>
                <a:ea typeface="Times New Roman"/>
              </a:rPr>
              <a:t> </a:t>
            </a:r>
            <a:r>
              <a:rPr lang="ru-RU" sz="1600" b="1" dirty="0" err="1">
                <a:latin typeface="Times New Roman"/>
                <a:ea typeface="Times New Roman"/>
              </a:rPr>
              <a:t>вокалістів</a:t>
            </a:r>
            <a:r>
              <a:rPr lang="ru-RU" sz="1600" b="1" dirty="0">
                <a:latin typeface="Times New Roman"/>
                <a:ea typeface="Times New Roman"/>
              </a:rPr>
              <a:t> у закладах </a:t>
            </a:r>
            <a:r>
              <a:rPr lang="ru-RU" sz="1600" b="1" dirty="0" err="1">
                <a:latin typeface="Times New Roman"/>
                <a:ea typeface="Times New Roman"/>
              </a:rPr>
              <a:t>вищої</a:t>
            </a:r>
            <a:r>
              <a:rPr lang="ru-RU" sz="1600" b="1" dirty="0">
                <a:latin typeface="Times New Roman"/>
                <a:ea typeface="Times New Roman"/>
              </a:rPr>
              <a:t> </a:t>
            </a:r>
            <a:r>
              <a:rPr lang="ru-RU" sz="1600" b="1" dirty="0" err="1">
                <a:latin typeface="Times New Roman"/>
                <a:ea typeface="Times New Roman"/>
              </a:rPr>
              <a:t>музичної</a:t>
            </a:r>
            <a:r>
              <a:rPr lang="ru-RU" sz="1600" b="1" dirty="0">
                <a:latin typeface="Times New Roman"/>
                <a:ea typeface="Times New Roman"/>
              </a:rPr>
              <a:t> </a:t>
            </a:r>
            <a:r>
              <a:rPr lang="ru-RU" sz="1600" b="1" dirty="0" err="1">
                <a:latin typeface="Times New Roman"/>
                <a:ea typeface="Times New Roman"/>
              </a:rPr>
              <a:t>освіти</a:t>
            </a:r>
            <a:r>
              <a:rPr lang="ru-RU" sz="1600" b="1" dirty="0">
                <a:latin typeface="Times New Roman"/>
                <a:ea typeface="Times New Roman"/>
              </a:rPr>
              <a:t> Китаю та </a:t>
            </a:r>
            <a:r>
              <a:rPr lang="ru-RU" sz="1600" b="1" dirty="0" err="1">
                <a:latin typeface="Times New Roman"/>
                <a:ea typeface="Times New Roman"/>
              </a:rPr>
              <a:t>України</a:t>
            </a:r>
            <a:endParaRPr lang="ru-RU" sz="16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012498"/>
              </p:ext>
            </p:extLst>
          </p:nvPr>
        </p:nvGraphicFramePr>
        <p:xfrm>
          <a:off x="239856" y="527194"/>
          <a:ext cx="8664287" cy="603421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24773"/>
                <a:gridCol w="59395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Китай</a:t>
                      </a:r>
                      <a:endParaRPr lang="ru-RU" sz="10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Україна</a:t>
                      </a:r>
                      <a:endParaRPr lang="ru-RU" sz="10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Індивідуальні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заняття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1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Колективні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заняття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Лабораторні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заняття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513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Лекційні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заняття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Тематичні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заняття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Практичні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заняття</a:t>
                      </a:r>
                      <a:r>
                        <a:rPr lang="uk-UA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Показові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відкриті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уроки,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Семінари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432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Майстер-класи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курсова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бакалаврська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магістерська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роботи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уроки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творчості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творчі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проєкти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науково-дослідна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робота,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олімпіади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вивчення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узагальнення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педагогічного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досвіду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концерти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концерти-лекції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конкурси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фестивалі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творчі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зустрічі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тематичні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вечори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вечори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відпочинку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свята, обряди, огляди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художньої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самодіяльності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861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4949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/>
                <a:ea typeface="Times New Roman"/>
              </a:rPr>
              <a:t>Провідні методи </a:t>
            </a:r>
            <a:r>
              <a:rPr lang="ru-RU" sz="2000" b="1" dirty="0" err="1">
                <a:latin typeface="Times New Roman"/>
                <a:ea typeface="Times New Roman"/>
              </a:rPr>
              <a:t>професійної</a:t>
            </a:r>
            <a:r>
              <a:rPr lang="ru-RU" sz="2000" b="1" dirty="0"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latin typeface="Times New Roman"/>
                <a:ea typeface="Times New Roman"/>
              </a:rPr>
              <a:t>підготовки</a:t>
            </a:r>
            <a:r>
              <a:rPr lang="ru-RU" sz="2000" b="1" dirty="0"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latin typeface="Times New Roman"/>
                <a:ea typeface="Times New Roman"/>
              </a:rPr>
              <a:t>вокалістів</a:t>
            </a:r>
            <a:r>
              <a:rPr lang="ru-RU" sz="2000" b="1" dirty="0">
                <a:latin typeface="Times New Roman"/>
                <a:ea typeface="Times New Roman"/>
              </a:rPr>
              <a:t> у закладах </a:t>
            </a:r>
            <a:r>
              <a:rPr lang="ru-RU" sz="2000" b="1" dirty="0" err="1">
                <a:latin typeface="Times New Roman"/>
                <a:ea typeface="Times New Roman"/>
              </a:rPr>
              <a:t>вищої</a:t>
            </a:r>
            <a:r>
              <a:rPr lang="ru-RU" sz="2000" b="1" dirty="0"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latin typeface="Times New Roman"/>
                <a:ea typeface="Times New Roman"/>
              </a:rPr>
              <a:t>музичної</a:t>
            </a:r>
            <a:r>
              <a:rPr lang="ru-RU" sz="2000" b="1" dirty="0"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latin typeface="Times New Roman"/>
                <a:ea typeface="Times New Roman"/>
              </a:rPr>
              <a:t>освіти</a:t>
            </a:r>
            <a:r>
              <a:rPr lang="ru-RU" sz="2000" b="1" dirty="0">
                <a:latin typeface="Times New Roman"/>
                <a:ea typeface="Times New Roman"/>
              </a:rPr>
              <a:t> Китаю та </a:t>
            </a:r>
            <a:r>
              <a:rPr lang="ru-RU" sz="2000" b="1" dirty="0" err="1">
                <a:latin typeface="Times New Roman"/>
                <a:ea typeface="Times New Roman"/>
              </a:rPr>
              <a:t>України</a:t>
            </a:r>
            <a:endParaRPr lang="ru-RU" sz="20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661808"/>
              </p:ext>
            </p:extLst>
          </p:nvPr>
        </p:nvGraphicFramePr>
        <p:xfrm>
          <a:off x="72008" y="808817"/>
          <a:ext cx="8820472" cy="595704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27984"/>
                <a:gridCol w="4392488"/>
              </a:tblGrid>
              <a:tr h="409683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Китай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/>
                        <a:t>Україна</a:t>
                      </a:r>
                      <a:endParaRPr lang="ru-RU" sz="1200" dirty="0"/>
                    </a:p>
                  </a:txBody>
                  <a:tcPr/>
                </a:tc>
              </a:tr>
              <a:tr h="314090">
                <a:tc gridSpan="2">
                  <a:txBody>
                    <a:bodyPr/>
                    <a:lstStyle/>
                    <a:p>
                      <a:pPr algn="ctr"/>
                      <a:r>
                        <a:rPr lang="uk-UA" sz="1700" dirty="0" smtClean="0">
                          <a:effectLst/>
                          <a:latin typeface="Times New Roman"/>
                          <a:ea typeface="Times New Roman"/>
                        </a:rPr>
                        <a:t>пояснення педагога, </a:t>
                      </a:r>
                      <a:endParaRPr lang="ru-RU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546244">
                <a:tc>
                  <a:txBody>
                    <a:bodyPr/>
                    <a:lstStyle/>
                    <a:p>
                      <a:pPr algn="just"/>
                      <a:r>
                        <a:rPr lang="uk-UA" sz="1700" dirty="0" smtClean="0">
                          <a:effectLst/>
                          <a:latin typeface="Times New Roman"/>
                          <a:ea typeface="Times New Roman"/>
                        </a:rPr>
                        <a:t>виконання студентами досліджуваного музичного твору й обговорення результатів,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20" smtClean="0">
                          <a:effectLst/>
                          <a:latin typeface="Times New Roman"/>
                          <a:ea typeface="Calibri"/>
                        </a:rPr>
                        <a:t>метод показу голосом, заснований на наслідуванні; </a:t>
                      </a:r>
                      <a:endParaRPr lang="ru-RU" sz="1600" smtClean="0"/>
                    </a:p>
                  </a:txBody>
                  <a:tcPr/>
                </a:tc>
              </a:tr>
              <a:tr h="341072">
                <a:tc>
                  <a:txBody>
                    <a:bodyPr/>
                    <a:lstStyle/>
                    <a:p>
                      <a:pPr algn="just"/>
                      <a:r>
                        <a:rPr lang="uk-UA" sz="1700" dirty="0" smtClean="0">
                          <a:effectLst/>
                          <a:latin typeface="Times New Roman"/>
                          <a:ea typeface="Times New Roman"/>
                        </a:rPr>
                        <a:t>демонстрація, 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метод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усвідомлення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м’язових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дій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; </a:t>
                      </a:r>
                      <a:endParaRPr lang="ru-RU" sz="1600" dirty="0" smtClean="0"/>
                    </a:p>
                  </a:txBody>
                  <a:tcPr/>
                </a:tc>
              </a:tr>
              <a:tr h="518932">
                <a:tc>
                  <a:txBody>
                    <a:bodyPr/>
                    <a:lstStyle/>
                    <a:p>
                      <a:pPr algn="just"/>
                      <a:r>
                        <a:rPr lang="uk-UA" sz="1700" dirty="0" smtClean="0">
                          <a:effectLst/>
                          <a:latin typeface="Times New Roman"/>
                          <a:ea typeface="Times New Roman"/>
                        </a:rPr>
                        <a:t>аналіз і виконання вокальних творів, 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метод вокально-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технічного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та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художнього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пошуку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; </a:t>
                      </a:r>
                      <a:endParaRPr lang="ru-RU" sz="1600" dirty="0"/>
                    </a:p>
                  </a:txBody>
                  <a:tcPr/>
                </a:tc>
              </a:tr>
              <a:tr h="655493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дихальні вправи,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метод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вправи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,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що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супроводжує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процес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навчання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на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всій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його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довжині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й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застосовується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в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практиці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кожного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музиканта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навіть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після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завершення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навчання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; </a:t>
                      </a:r>
                      <a:endParaRPr lang="ru-RU" sz="1400" dirty="0"/>
                    </a:p>
                  </a:txBody>
                  <a:tcPr/>
                </a:tc>
              </a:tr>
              <a:tr h="518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дискусія, 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метод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самостійного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пошуку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протягом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усього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періоду</a:t>
                      </a:r>
                      <a:r>
                        <a:rPr lang="ru-RU" sz="14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400" spc="-20" dirty="0" err="1" smtClean="0">
                          <a:effectLst/>
                          <a:latin typeface="Times New Roman"/>
                          <a:ea typeface="Calibri"/>
                        </a:rPr>
                        <a:t>навчання</a:t>
                      </a:r>
                      <a:r>
                        <a:rPr lang="uk-UA" sz="1400" spc="-20" dirty="0" smtClean="0">
                          <a:effectLst/>
                          <a:latin typeface="Times New Roman"/>
                          <a:ea typeface="Calibri"/>
                        </a:rPr>
                        <a:t>, </a:t>
                      </a:r>
                      <a:endParaRPr lang="ru-RU" sz="1400" dirty="0"/>
                    </a:p>
                  </a:txBody>
                  <a:tcPr/>
                </a:tc>
              </a:tr>
              <a:tr h="300434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розмова,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pc="-20" dirty="0" smtClean="0">
                          <a:effectLst/>
                          <a:latin typeface="Times New Roman"/>
                          <a:ea typeface="Calibri"/>
                        </a:rPr>
                        <a:t>фонетичний метод, </a:t>
                      </a:r>
                      <a:endParaRPr lang="ru-RU" sz="1400" dirty="0"/>
                    </a:p>
                  </a:txBody>
                  <a:tcPr/>
                </a:tc>
              </a:tr>
              <a:tr h="300434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спостереження,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pc="-20" dirty="0" smtClean="0">
                          <a:effectLst/>
                          <a:latin typeface="Times New Roman"/>
                          <a:ea typeface="Calibri"/>
                        </a:rPr>
                        <a:t>сольфеджування, </a:t>
                      </a:r>
                      <a:endParaRPr lang="ru-RU" sz="1400" dirty="0"/>
                    </a:p>
                  </a:txBody>
                  <a:tcPr/>
                </a:tc>
              </a:tr>
              <a:tr h="300434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аналіз і порівняння музичних матеріалів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pc="-20" dirty="0" smtClean="0">
                          <a:effectLst/>
                          <a:latin typeface="Times New Roman"/>
                          <a:ea typeface="Calibri"/>
                        </a:rPr>
                        <a:t>внутрішнього інтонування, </a:t>
                      </a:r>
                      <a:endParaRPr lang="ru-RU" sz="1400" dirty="0"/>
                    </a:p>
                  </a:txBody>
                  <a:tcPr/>
                </a:tc>
              </a:tr>
              <a:tr h="300434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pc="-20" dirty="0" smtClean="0">
                          <a:effectLst/>
                          <a:latin typeface="Times New Roman"/>
                          <a:ea typeface="Calibri"/>
                        </a:rPr>
                        <a:t>слухового контролю, </a:t>
                      </a:r>
                      <a:endParaRPr lang="ru-RU" sz="1400" dirty="0"/>
                    </a:p>
                  </a:txBody>
                  <a:tcPr/>
                </a:tc>
              </a:tr>
              <a:tr h="300434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pc="-20" dirty="0" smtClean="0">
                          <a:effectLst/>
                          <a:latin typeface="Times New Roman"/>
                          <a:ea typeface="Calibri"/>
                        </a:rPr>
                        <a:t>порівняння вокального виконання, </a:t>
                      </a:r>
                      <a:endParaRPr lang="ru-RU" sz="1400" dirty="0"/>
                    </a:p>
                  </a:txBody>
                  <a:tcPr/>
                </a:tc>
              </a:tr>
              <a:tr h="300434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pc="-20" dirty="0" smtClean="0">
                          <a:effectLst/>
                          <a:latin typeface="Times New Roman"/>
                          <a:ea typeface="Calibri"/>
                        </a:rPr>
                        <a:t>резонансний, </a:t>
                      </a:r>
                      <a:endParaRPr lang="ru-RU" sz="1400" dirty="0"/>
                    </a:p>
                  </a:txBody>
                  <a:tcPr/>
                </a:tc>
              </a:tr>
              <a:tr h="286349"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spc="-20" dirty="0" smtClean="0">
                          <a:effectLst/>
                          <a:latin typeface="Times New Roman"/>
                          <a:ea typeface="Calibri"/>
                        </a:rPr>
                        <a:t>вокально-репродуктивний </a:t>
                      </a:r>
                      <a:endParaRPr lang="ru-RU" sz="14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35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spc="-10" dirty="0" smtClean="0">
                <a:latin typeface="Times New Roman"/>
                <a:ea typeface="Times New Roman"/>
              </a:rPr>
              <a:t>Сучасні </a:t>
            </a:r>
            <a:r>
              <a:rPr lang="uk-UA" sz="2000" b="1" spc="-10" dirty="0">
                <a:latin typeface="Times New Roman"/>
                <a:ea typeface="Times New Roman"/>
              </a:rPr>
              <a:t>технології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професійної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підготовки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вокалістів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 у закладах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вищої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музичної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освіти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 Китаю та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України</a:t>
            </a:r>
            <a:endParaRPr lang="ru-RU" sz="2000" b="1" dirty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351081"/>
              </p:ext>
            </p:extLst>
          </p:nvPr>
        </p:nvGraphicFramePr>
        <p:xfrm>
          <a:off x="273102" y="1052736"/>
          <a:ext cx="8403354" cy="5029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01677"/>
                <a:gridCol w="420167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Китай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Україна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музично-комп’ютерн</a:t>
                      </a:r>
                      <a:r>
                        <a:rPr lang="uk-UA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і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,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мультимедійні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, 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вокального виконавства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інтерактивні, 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особистісно</a:t>
                      </a:r>
                      <a:r>
                        <a:rPr lang="uk-UA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 орієнтовані, 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фонопедичного</a:t>
                      </a:r>
                      <a:r>
                        <a:rPr lang="uk-UA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 розвитку співацького голосу (В. Ємельянов), </a:t>
                      </a:r>
                      <a:endParaRPr lang="ru-RU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резонансної теорії та техніки (В. Морозов), 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творчого співацького навчання й виховання (Г. </a:t>
                      </a:r>
                      <a:r>
                        <a:rPr lang="uk-UA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Струве</a:t>
                      </a:r>
                      <a:r>
                        <a:rPr lang="uk-UA" sz="2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)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46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412776"/>
            <a:ext cx="8286750" cy="252992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8775" algn="ctr" eaLnBrk="1" hangingPunct="1">
              <a:lnSpc>
                <a:spcPct val="90000"/>
              </a:lnSpc>
              <a:defRPr/>
            </a:pP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5</a:t>
            </a:r>
          </a:p>
          <a:p>
            <a:pPr indent="358775" algn="ctr" eaLnBrk="1" hangingPunct="1">
              <a:lnSpc>
                <a:spcPct val="90000"/>
              </a:lnSpc>
              <a:defRPr/>
            </a:pPr>
            <a:r>
              <a:rPr lang="uk-UA" sz="3600" dirty="0">
                <a:latin typeface="Times New Roman"/>
                <a:ea typeface="Calibri"/>
              </a:rPr>
              <a:t>виявити </a:t>
            </a:r>
            <a:r>
              <a:rPr lang="ru-RU" sz="3600" dirty="0" err="1" smtClean="0">
                <a:latin typeface="Times New Roman"/>
                <a:ea typeface="Calibri"/>
              </a:rPr>
              <a:t>прогностичний</a:t>
            </a: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latin typeface="Times New Roman"/>
                <a:ea typeface="Calibri"/>
              </a:rPr>
              <a:t>потенціал</a:t>
            </a: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взаємодії</a:t>
            </a:r>
            <a:r>
              <a:rPr lang="ru-RU" sz="3600" dirty="0">
                <a:latin typeface="Times New Roman"/>
                <a:ea typeface="Calibri"/>
              </a:rPr>
              <a:t> систем </a:t>
            </a:r>
            <a:r>
              <a:rPr lang="ru-RU" sz="3600" dirty="0" err="1">
                <a:latin typeface="Times New Roman"/>
                <a:ea typeface="Calibri"/>
              </a:rPr>
              <a:t>професійної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підготовки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вокалістів</a:t>
            </a:r>
            <a:r>
              <a:rPr lang="ru-RU" sz="3600" dirty="0">
                <a:latin typeface="Times New Roman"/>
                <a:ea typeface="Calibri"/>
              </a:rPr>
              <a:t> у закладах </a:t>
            </a:r>
            <a:r>
              <a:rPr lang="ru-RU" sz="3600" dirty="0" err="1">
                <a:latin typeface="Times New Roman"/>
                <a:ea typeface="Calibri"/>
              </a:rPr>
              <a:t>вищої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музичної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освіти</a:t>
            </a:r>
            <a:r>
              <a:rPr lang="ru-RU" sz="3600" dirty="0">
                <a:latin typeface="Times New Roman"/>
                <a:ea typeface="Calibri"/>
              </a:rPr>
              <a:t> Китаю та </a:t>
            </a:r>
            <a:r>
              <a:rPr lang="ru-RU" sz="3600" dirty="0" err="1">
                <a:latin typeface="Times New Roman"/>
                <a:ea typeface="Calibri"/>
              </a:rPr>
              <a:t>України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760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/>
                <a:ea typeface="Times New Roman"/>
              </a:rPr>
              <a:t>Рекомендації, </a:t>
            </a:r>
            <a:r>
              <a:rPr lang="uk-UA" b="1" dirty="0">
                <a:latin typeface="Times New Roman"/>
                <a:ea typeface="Times New Roman"/>
              </a:rPr>
              <a:t>які сприятимуть підвищенню якості </a:t>
            </a:r>
            <a:r>
              <a:rPr lang="ru-RU" b="1" dirty="0" err="1">
                <a:latin typeface="Times New Roman"/>
                <a:ea typeface="Times New Roman"/>
              </a:rPr>
              <a:t>професійної</a:t>
            </a:r>
            <a:r>
              <a:rPr lang="ru-RU" b="1" dirty="0">
                <a:latin typeface="Times New Roman"/>
                <a:ea typeface="Times New Roman"/>
              </a:rPr>
              <a:t> </a:t>
            </a:r>
            <a:r>
              <a:rPr lang="ru-RU" b="1" dirty="0" err="1">
                <a:latin typeface="Times New Roman"/>
                <a:ea typeface="Times New Roman"/>
              </a:rPr>
              <a:t>підготовки</a:t>
            </a:r>
            <a:r>
              <a:rPr lang="ru-RU" b="1" dirty="0">
                <a:latin typeface="Times New Roman"/>
                <a:ea typeface="Times New Roman"/>
              </a:rPr>
              <a:t> </a:t>
            </a:r>
            <a:r>
              <a:rPr lang="ru-RU" b="1" dirty="0" err="1">
                <a:latin typeface="Times New Roman"/>
                <a:ea typeface="Times New Roman"/>
              </a:rPr>
              <a:t>вокалістів</a:t>
            </a:r>
            <a:r>
              <a:rPr lang="ru-RU" b="1" dirty="0">
                <a:latin typeface="Times New Roman"/>
                <a:ea typeface="Times New Roman"/>
              </a:rPr>
              <a:t> у </a:t>
            </a:r>
            <a:r>
              <a:rPr lang="ru-RU" b="1" dirty="0" err="1">
                <a:latin typeface="Times New Roman"/>
                <a:ea typeface="Times New Roman"/>
              </a:rPr>
              <a:t>системі</a:t>
            </a:r>
            <a:r>
              <a:rPr lang="ru-RU" b="1" dirty="0">
                <a:latin typeface="Times New Roman"/>
                <a:ea typeface="Times New Roman"/>
              </a:rPr>
              <a:t> </a:t>
            </a:r>
            <a:r>
              <a:rPr lang="ru-RU" b="1" dirty="0" err="1">
                <a:latin typeface="Times New Roman"/>
                <a:ea typeface="Times New Roman"/>
              </a:rPr>
              <a:t>вищої</a:t>
            </a:r>
            <a:r>
              <a:rPr lang="ru-RU" b="1" dirty="0">
                <a:latin typeface="Times New Roman"/>
                <a:ea typeface="Times New Roman"/>
              </a:rPr>
              <a:t> </a:t>
            </a:r>
            <a:r>
              <a:rPr lang="ru-RU" b="1" dirty="0" err="1">
                <a:latin typeface="Times New Roman"/>
                <a:ea typeface="Times New Roman"/>
              </a:rPr>
              <a:t>музичної</a:t>
            </a:r>
            <a:r>
              <a:rPr lang="ru-RU" b="1" dirty="0">
                <a:latin typeface="Times New Roman"/>
                <a:ea typeface="Times New Roman"/>
              </a:rPr>
              <a:t> </a:t>
            </a:r>
            <a:r>
              <a:rPr lang="ru-RU" b="1" dirty="0" err="1">
                <a:latin typeface="Times New Roman"/>
                <a:ea typeface="Times New Roman"/>
              </a:rPr>
              <a:t>освіти</a:t>
            </a:r>
            <a:endParaRPr lang="ru-RU" b="1" dirty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994857"/>
              </p:ext>
            </p:extLst>
          </p:nvPr>
        </p:nvGraphicFramePr>
        <p:xfrm>
          <a:off x="107504" y="652091"/>
          <a:ext cx="8928992" cy="6086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64496"/>
                <a:gridCol w="4464496"/>
              </a:tblGrid>
              <a:tr h="372234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Китай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Україна</a:t>
                      </a:r>
                      <a:endParaRPr lang="ru-RU" sz="1400" dirty="0"/>
                    </a:p>
                  </a:txBody>
                  <a:tcPr/>
                </a:tc>
              </a:tr>
              <a:tr h="502146"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 err="1" smtClean="0"/>
                        <a:t>оптимізувати</a:t>
                      </a:r>
                      <a:r>
                        <a:rPr lang="ru-RU" sz="1500" dirty="0" smtClean="0"/>
                        <a:t> </a:t>
                      </a:r>
                      <a:r>
                        <a:rPr lang="ru-RU" sz="1500" dirty="0" err="1" smtClean="0"/>
                        <a:t>керівництво</a:t>
                      </a:r>
                      <a:r>
                        <a:rPr lang="ru-RU" sz="1500" dirty="0" smtClean="0"/>
                        <a:t> </a:t>
                      </a:r>
                      <a:r>
                        <a:rPr lang="ru-RU" sz="1500" dirty="0" err="1" smtClean="0"/>
                        <a:t>професійною</a:t>
                      </a:r>
                      <a:r>
                        <a:rPr lang="ru-RU" sz="1500" dirty="0" smtClean="0"/>
                        <a:t> вокальною </a:t>
                      </a:r>
                      <a:r>
                        <a:rPr lang="ru-RU" sz="1500" dirty="0" err="1" smtClean="0"/>
                        <a:t>освітою</a:t>
                      </a:r>
                      <a:r>
                        <a:rPr lang="ru-RU" sz="1500" dirty="0" smtClean="0"/>
                        <a:t>; 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підвищення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якості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професійної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вокальної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підготовки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в </a:t>
                      </a:r>
                      <a:r>
                        <a:rPr lang="uk-UA" sz="1500" dirty="0" smtClean="0">
                          <a:effectLst/>
                          <a:latin typeface="Times New Roman"/>
                          <a:ea typeface="Calibri"/>
                        </a:rPr>
                        <a:t>процесі навчання в закладі вищої освіти музичного спрямування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шляхом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створення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uk-UA" sz="1500" dirty="0" smtClean="0">
                          <a:effectLst/>
                          <a:latin typeface="Times New Roman"/>
                          <a:ea typeface="Calibri"/>
                        </a:rPr>
                        <a:t>сучасної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науково-методичної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бази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; </a:t>
                      </a:r>
                      <a:endParaRPr lang="ru-RU" sz="1500" dirty="0"/>
                    </a:p>
                  </a:txBody>
                  <a:tcPr/>
                </a:tc>
              </a:tr>
              <a:tr h="64310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створити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національну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модель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професійної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вокальної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освіти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заохочення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студентів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uk-UA" sz="1500" dirty="0" smtClean="0">
                          <a:effectLst/>
                          <a:latin typeface="Times New Roman"/>
                          <a:ea typeface="Calibri"/>
                        </a:rPr>
                        <a:t>музичних закладів вищої освіти до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науково-дослідницької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діяльності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; </a:t>
                      </a:r>
                      <a:endParaRPr lang="ru-RU" sz="1500" dirty="0"/>
                    </a:p>
                  </a:txBody>
                  <a:tcPr/>
                </a:tc>
              </a:tr>
              <a:tr h="79268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оптимально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співвідносити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якість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і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кількість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процесі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професійної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підготовки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вокалістів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підвищення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uk-UA" sz="1500" dirty="0" smtClean="0">
                          <a:effectLst/>
                          <a:latin typeface="Times New Roman"/>
                          <a:ea typeface="Calibri"/>
                        </a:rPr>
                        <a:t>кваліфікації та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професійно-педагогічної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майстерності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uk-UA" sz="1500" dirty="0" smtClean="0">
                          <a:effectLst/>
                          <a:latin typeface="Times New Roman"/>
                          <a:ea typeface="Calibri"/>
                        </a:rPr>
                        <a:t>професорсько-викладацького складу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шляхом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постійної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Calibri"/>
                        </a:rPr>
                        <a:t>самоосвіти</a:t>
                      </a:r>
                      <a:endParaRPr lang="ru-RU" sz="1500" dirty="0" smtClean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подолати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ізоляцію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готувати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висококваліфікованих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кадрів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для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викладання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у закладах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вищої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музичної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освіти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endParaRPr lang="ru-RU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модернізувати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зміст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навчання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процесі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професійної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підготовки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фахівців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вокального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мистецтва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системі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вищої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музичної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освіти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endParaRPr lang="ru-RU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</a:tr>
              <a:tr h="131900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активізувати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розробку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й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упровадження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методик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навчання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вокалістів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які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відповідали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б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новим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теоретико-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методологічним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основам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професійної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підготовки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5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вокалістів</a:t>
                      </a:r>
                      <a:r>
                        <a:rPr kumimoji="0" lang="ru-RU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700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6632"/>
            <a:ext cx="8784976" cy="660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uk-UA" sz="2800" b="1" dirty="0">
                <a:latin typeface="Times New Roman" pitchFamily="18" charset="0"/>
              </a:rPr>
              <a:t>Наукова новизна отриманих результатів  дослідження</a:t>
            </a:r>
            <a:r>
              <a:rPr lang="uk-UA" sz="2800" dirty="0">
                <a:latin typeface="Times New Roman" pitchFamily="18" charset="0"/>
              </a:rPr>
              <a:t> </a:t>
            </a:r>
            <a:endParaRPr lang="uk-UA" sz="2800" i="1" dirty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uk-UA" sz="2000" i="1" dirty="0">
                <a:latin typeface="Times New Roman" pitchFamily="18" charset="0"/>
              </a:rPr>
              <a:t>      вперше </a:t>
            </a:r>
            <a:r>
              <a:rPr lang="uk-UA" sz="2000" dirty="0">
                <a:latin typeface="Times New Roman" pitchFamily="18" charset="0"/>
              </a:rPr>
              <a:t>у вітчизняній педагогічній науці: </a:t>
            </a:r>
            <a:endParaRPr lang="en-US" sz="2000" dirty="0">
              <a:latin typeface="Times New Roman" pitchFamily="18" charset="0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200" dirty="0" smtClean="0">
                <a:latin typeface="Times New Roman"/>
                <a:ea typeface="Calibri"/>
              </a:rPr>
              <a:t>цілісно </a:t>
            </a:r>
            <a:r>
              <a:rPr lang="uk-UA" sz="2200" dirty="0">
                <a:latin typeface="Times New Roman"/>
                <a:ea typeface="Calibri"/>
              </a:rPr>
              <a:t>з’ясовано </a:t>
            </a:r>
            <a:r>
              <a:rPr lang="uk-UA" sz="2200" dirty="0" err="1">
                <a:latin typeface="Times New Roman"/>
                <a:ea typeface="Calibri"/>
              </a:rPr>
              <a:t>oрганiзацiйнo-пeдагoгiчні</a:t>
            </a:r>
            <a:r>
              <a:rPr lang="uk-UA" sz="2200" dirty="0">
                <a:latin typeface="Times New Roman"/>
                <a:ea typeface="Calibri"/>
              </a:rPr>
              <a:t> </a:t>
            </a:r>
            <a:r>
              <a:rPr lang="uk-UA" sz="2200" dirty="0" err="1">
                <a:latin typeface="Times New Roman"/>
                <a:ea typeface="Calibri"/>
              </a:rPr>
              <a:t>заcади</a:t>
            </a:r>
            <a:r>
              <a:rPr lang="uk-UA" sz="2200" dirty="0">
                <a:latin typeface="Times New Roman"/>
                <a:ea typeface="Calibri"/>
              </a:rPr>
              <a:t> професійної підготовки вокалістів у закладах вищої музичної освіти Китаю та України. </a:t>
            </a:r>
            <a:endParaRPr lang="uk-UA" sz="2200" dirty="0" smtClean="0">
              <a:latin typeface="Times New Roman"/>
              <a:ea typeface="Calibri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200" dirty="0" smtClean="0">
                <a:latin typeface="Times New Roman"/>
                <a:ea typeface="Calibri"/>
              </a:rPr>
              <a:t>У </a:t>
            </a:r>
            <a:r>
              <a:rPr lang="uk-UA" sz="2200" dirty="0">
                <a:latin typeface="Times New Roman"/>
                <a:ea typeface="Calibri"/>
              </a:rPr>
              <a:t>межах характеристики теоретичних засад досліджуваного феномену, схарактеризовано понятійно-термінологічний апарат дослідження та виокремлено етапи розвитку професійної підготовки вокалістів у закладах вищої музичної освіти Китаю та України. </a:t>
            </a:r>
            <a:endParaRPr lang="uk-UA" sz="2200" dirty="0" smtClean="0">
              <a:latin typeface="Times New Roman"/>
              <a:ea typeface="Calibri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200" dirty="0" smtClean="0">
                <a:latin typeface="Times New Roman"/>
                <a:ea typeface="Calibri"/>
              </a:rPr>
              <a:t>Висвітлено </a:t>
            </a:r>
            <a:r>
              <a:rPr lang="uk-UA" sz="2200" dirty="0">
                <a:latin typeface="Times New Roman"/>
                <a:ea typeface="Calibri"/>
              </a:rPr>
              <a:t>зміст професійної підготовки вокалістів у закладах вищої музичної освіти Китаю та України. </a:t>
            </a:r>
            <a:endParaRPr lang="uk-UA" sz="2200" dirty="0" smtClean="0">
              <a:latin typeface="Times New Roman"/>
              <a:ea typeface="Calibri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200" dirty="0" smtClean="0">
                <a:latin typeface="Times New Roman"/>
                <a:ea typeface="Calibri"/>
              </a:rPr>
              <a:t>Охарактеризовано </a:t>
            </a:r>
            <a:r>
              <a:rPr lang="uk-UA" sz="2200" dirty="0">
                <a:latin typeface="Times New Roman"/>
                <a:ea typeface="Calibri"/>
              </a:rPr>
              <a:t>форми, методи й технології професійної підготовки вокалістів у закладах вищої музичної освіти Китаю та України. </a:t>
            </a:r>
            <a:endParaRPr lang="uk-UA" sz="2200" dirty="0" smtClean="0">
              <a:latin typeface="Times New Roman"/>
              <a:ea typeface="Calibri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200" dirty="0" smtClean="0">
                <a:latin typeface="Times New Roman"/>
                <a:ea typeface="Calibri"/>
              </a:rPr>
              <a:t>Виявлено </a:t>
            </a:r>
            <a:r>
              <a:rPr lang="uk-UA" sz="2200" dirty="0">
                <a:latin typeface="Times New Roman"/>
                <a:ea typeface="Calibri"/>
              </a:rPr>
              <a:t>прогностичний потенціал взаємодії систем професійної підготовки вокалістів у закладах вищої музичної освіти Китаю та України.</a:t>
            </a:r>
            <a:endParaRPr lang="uk-UA" sz="22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285750"/>
            <a:ext cx="8892480" cy="6407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ctr" eaLnBrk="1" hangingPunct="1">
              <a:defRPr/>
            </a:pPr>
            <a:r>
              <a:rPr lang="uk-UA" sz="2400" b="1" dirty="0">
                <a:latin typeface="Times New Roman" pitchFamily="18" charset="0"/>
              </a:rPr>
              <a:t>Практичне значення отриманих результатів дослідження</a:t>
            </a:r>
            <a:endParaRPr lang="uk-UA" sz="2400" dirty="0">
              <a:latin typeface="Times New Roman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5671185" algn="l"/>
              </a:tabLs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Узагальнені </a:t>
            </a:r>
            <a:r>
              <a:rPr lang="uk-UA" sz="2400" dirty="0">
                <a:latin typeface="Times New Roman"/>
                <a:ea typeface="Calibri"/>
                <a:cs typeface="Times New Roman"/>
              </a:rPr>
              <a:t>положення щодо методологічних підходів вищої музичної освіти, історичного розвитку вокальних традицій Китаю та України, змісту, форм, методів і технологій професійної підготовки вокалістів у закладах вищої музичної освіти Китаю та України можуть бути використані в процесі формування освітньої політики в галузі вищої музичної освіти, розроблення методичного забезпечення означеного процесу, викладання лекційних, семінарських і практичних занять для студентів, магістрантів та аспірантів закладів вищої музичної освіти.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5671185" algn="l"/>
              </a:tabLst>
            </a:pPr>
            <a:r>
              <a:rPr lang="uk-UA" sz="2400" dirty="0">
                <a:latin typeface="Times New Roman"/>
                <a:ea typeface="Calibri"/>
                <a:cs typeface="Times New Roman"/>
              </a:rPr>
              <a:t>Прогностичний потенціал проведеного дослідження зумовлюється можливістю використання отриманих результатів для здійснення подальшої науково-дослідницької роботи в даному напрямі у процесі модернізації вітчизняної системи вищої музичної освіти</a:t>
            </a:r>
            <a:r>
              <a:rPr lang="uk-UA" sz="2400" dirty="0" smtClean="0">
                <a:latin typeface="Times New Roman"/>
                <a:ea typeface="Calibri"/>
                <a:cs typeface="Times New Roman"/>
              </a:rPr>
              <a:t>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625" y="1071563"/>
            <a:ext cx="7572375" cy="164660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8775" algn="ctr" eaLnBrk="1" hangingPunct="1">
              <a:buFont typeface="Arial" charset="0"/>
              <a:buNone/>
              <a:defRPr/>
            </a:pPr>
            <a:r>
              <a:rPr lang="uk-UA" sz="2400" b="1" dirty="0">
                <a:latin typeface="Times New Roman" pitchFamily="18" charset="0"/>
              </a:rPr>
              <a:t>НА ПОДАЛЬШЕ ВИВЧЕННЯ ЗАСЛУГОВУЄ: </a:t>
            </a: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ru-RU" sz="2400" dirty="0" err="1">
                <a:latin typeface="Times New Roman"/>
                <a:ea typeface="Calibri"/>
              </a:rPr>
              <a:t>інноваційний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досвід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професійної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підготовки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uk-UA" sz="2400" dirty="0">
                <a:latin typeface="Times New Roman"/>
                <a:ea typeface="Calibri"/>
              </a:rPr>
              <a:t>вокалістів</a:t>
            </a:r>
            <a:r>
              <a:rPr lang="ru-RU" sz="2400" dirty="0">
                <a:latin typeface="Times New Roman"/>
                <a:ea typeface="Calibri"/>
              </a:rPr>
              <a:t> у </a:t>
            </a:r>
            <a:r>
              <a:rPr lang="uk-UA" sz="2400" dirty="0">
                <a:latin typeface="Times New Roman"/>
                <a:ea typeface="Calibri"/>
              </a:rPr>
              <a:t>системі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вищої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uk-UA" sz="2400" dirty="0">
                <a:latin typeface="Times New Roman"/>
                <a:ea typeface="Calibri"/>
              </a:rPr>
              <a:t>музичної </a:t>
            </a:r>
            <a:r>
              <a:rPr lang="ru-RU" sz="2400" dirty="0" err="1">
                <a:latin typeface="Times New Roman"/>
                <a:ea typeface="Calibri"/>
              </a:rPr>
              <a:t>освіти</a:t>
            </a:r>
            <a:r>
              <a:rPr lang="ru-RU" sz="2400" dirty="0">
                <a:latin typeface="Times New Roman"/>
                <a:ea typeface="Calibri"/>
              </a:rPr>
              <a:t> Китаю та </a:t>
            </a:r>
            <a:r>
              <a:rPr lang="ru-RU" sz="2400" dirty="0" err="1">
                <a:latin typeface="Times New Roman"/>
                <a:ea typeface="Calibri"/>
              </a:rPr>
              <a:t>України</a:t>
            </a:r>
            <a:endParaRPr lang="uk-UA" sz="2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57188" y="571500"/>
            <a:ext cx="8229600" cy="586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4000" b="1" kern="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Дякуємо за увагу!</a:t>
            </a:r>
            <a:endParaRPr lang="ru-RU" sz="4000" b="1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2051050" y="333375"/>
            <a:ext cx="66246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uk-UA">
              <a:solidFill>
                <a:srgbClr val="3B435B"/>
              </a:solidFill>
            </a:endParaRPr>
          </a:p>
        </p:txBody>
      </p:sp>
      <p:sp>
        <p:nvSpPr>
          <p:cNvPr id="3075" name="Прямоугольник 8"/>
          <p:cNvSpPr>
            <a:spLocks noChangeArrowheads="1"/>
          </p:cNvSpPr>
          <p:nvPr/>
        </p:nvSpPr>
        <p:spPr bwMode="auto">
          <a:xfrm>
            <a:off x="1643063" y="500063"/>
            <a:ext cx="7286625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Міністерство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і науки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СУМСЬКИЙ ДЕРЖАВНИЙ ПЕДАГОГІЧНИЙ УНІВЕРСИТЕТ</a:t>
            </a:r>
            <a:b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імені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А. С. МАКАРЕНКА 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ЧЖАН ЛЯНХУН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ОРГАНІЗАЦІЙНО-ПЕДАГОГІЧНІ ЗАСАДИ ПРОФЕСІЙНОЇ ПІДГОТОВКИ ВОКАЛІСТІВ У СИСТЕМІ ВИЩОЇ МУЗИЧНОЇ ОСВІТИ КИТАЮ ТА УКРАЇНИ</a:t>
            </a:r>
          </a:p>
          <a:p>
            <a:pPr algn="ctr"/>
            <a:endParaRPr lang="uk-UA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Науковий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Чистякова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Ірина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Анатоліївна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кандидат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педагогічних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наук, доцент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Суми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34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Эркер">
  <a:themeElements>
    <a:clrScheme name="4_Эркер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000000"/>
      </a:accent4>
      <a:accent5>
        <a:srgbClr val="FEC3AE"/>
      </a:accent5>
      <a:accent6>
        <a:srgbClr val="6989C4"/>
      </a:accent6>
      <a:hlink>
        <a:srgbClr val="D2611C"/>
      </a:hlink>
      <a:folHlink>
        <a:srgbClr val="3B435B"/>
      </a:folHlink>
    </a:clrScheme>
    <a:fontScheme name="4_Эркер">
      <a:majorFont>
        <a:latin typeface="Century Schoolbook"/>
        <a:ea typeface=""/>
        <a:cs typeface=""/>
      </a:majorFont>
      <a:minorFont>
        <a:latin typeface="Century School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Эркер 1">
        <a:dk1>
          <a:srgbClr val="000000"/>
        </a:dk1>
        <a:lt1>
          <a:srgbClr val="FFFFFF"/>
        </a:lt1>
        <a:dk2>
          <a:srgbClr val="575F6D"/>
        </a:dk2>
        <a:lt2>
          <a:srgbClr val="FFF39D"/>
        </a:lt2>
        <a:accent1>
          <a:srgbClr val="FE8637"/>
        </a:accent1>
        <a:accent2>
          <a:srgbClr val="7598D9"/>
        </a:accent2>
        <a:accent3>
          <a:srgbClr val="FFFFFF"/>
        </a:accent3>
        <a:accent4>
          <a:srgbClr val="000000"/>
        </a:accent4>
        <a:accent5>
          <a:srgbClr val="FEC3AE"/>
        </a:accent5>
        <a:accent6>
          <a:srgbClr val="6989C4"/>
        </a:accent6>
        <a:hlink>
          <a:srgbClr val="D2611C"/>
        </a:hlink>
        <a:folHlink>
          <a:srgbClr val="3B43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Эркер">
  <a:themeElements>
    <a:clrScheme name="1_Эркер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000000"/>
      </a:accent4>
      <a:accent5>
        <a:srgbClr val="FEC3AE"/>
      </a:accent5>
      <a:accent6>
        <a:srgbClr val="6989C4"/>
      </a:accent6>
      <a:hlink>
        <a:srgbClr val="D2611C"/>
      </a:hlink>
      <a:folHlink>
        <a:srgbClr val="3B435B"/>
      </a:folHlink>
    </a:clrScheme>
    <a:fontScheme name="1_Эркер">
      <a:majorFont>
        <a:latin typeface="Century Schoolbook"/>
        <a:ea typeface=""/>
        <a:cs typeface=""/>
      </a:majorFont>
      <a:minorFont>
        <a:latin typeface="Century School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Эркер 1">
        <a:dk1>
          <a:srgbClr val="000000"/>
        </a:dk1>
        <a:lt1>
          <a:srgbClr val="FFFFFF"/>
        </a:lt1>
        <a:dk2>
          <a:srgbClr val="575F6D"/>
        </a:dk2>
        <a:lt2>
          <a:srgbClr val="FFF39D"/>
        </a:lt2>
        <a:accent1>
          <a:srgbClr val="FE8637"/>
        </a:accent1>
        <a:accent2>
          <a:srgbClr val="7598D9"/>
        </a:accent2>
        <a:accent3>
          <a:srgbClr val="FFFFFF"/>
        </a:accent3>
        <a:accent4>
          <a:srgbClr val="000000"/>
        </a:accent4>
        <a:accent5>
          <a:srgbClr val="FEC3AE"/>
        </a:accent5>
        <a:accent6>
          <a:srgbClr val="6989C4"/>
        </a:accent6>
        <a:hlink>
          <a:srgbClr val="D2611C"/>
        </a:hlink>
        <a:folHlink>
          <a:srgbClr val="3B43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Эркер">
  <a:themeElements>
    <a:clrScheme name="1_Эркер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000000"/>
      </a:accent4>
      <a:accent5>
        <a:srgbClr val="FEC3AE"/>
      </a:accent5>
      <a:accent6>
        <a:srgbClr val="6989C4"/>
      </a:accent6>
      <a:hlink>
        <a:srgbClr val="D2611C"/>
      </a:hlink>
      <a:folHlink>
        <a:srgbClr val="3B435B"/>
      </a:folHlink>
    </a:clrScheme>
    <a:fontScheme name="1_Эркер">
      <a:majorFont>
        <a:latin typeface="Century Schoolbook"/>
        <a:ea typeface=""/>
        <a:cs typeface=""/>
      </a:majorFont>
      <a:minorFont>
        <a:latin typeface="Century School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Эркер 1">
        <a:dk1>
          <a:srgbClr val="000000"/>
        </a:dk1>
        <a:lt1>
          <a:srgbClr val="FFFFFF"/>
        </a:lt1>
        <a:dk2>
          <a:srgbClr val="575F6D"/>
        </a:dk2>
        <a:lt2>
          <a:srgbClr val="FFF39D"/>
        </a:lt2>
        <a:accent1>
          <a:srgbClr val="FE8637"/>
        </a:accent1>
        <a:accent2>
          <a:srgbClr val="7598D9"/>
        </a:accent2>
        <a:accent3>
          <a:srgbClr val="FFFFFF"/>
        </a:accent3>
        <a:accent4>
          <a:srgbClr val="000000"/>
        </a:accent4>
        <a:accent5>
          <a:srgbClr val="FEC3AE"/>
        </a:accent5>
        <a:accent6>
          <a:srgbClr val="6989C4"/>
        </a:accent6>
        <a:hlink>
          <a:srgbClr val="D2611C"/>
        </a:hlink>
        <a:folHlink>
          <a:srgbClr val="3B43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4282</TotalTime>
  <Words>1316</Words>
  <Application>Microsoft Office PowerPoint</Application>
  <PresentationFormat>Экран (4:3)</PresentationFormat>
  <Paragraphs>181</Paragraphs>
  <Slides>26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4_Эркер</vt:lpstr>
      <vt:lpstr>1_Эркер</vt:lpstr>
      <vt:lpstr>3_Эркер</vt:lpstr>
      <vt:lpstr>Презентация PowerPoint</vt:lpstr>
      <vt:lpstr>СУПЕРЕЧНОСТІ</vt:lpstr>
      <vt:lpstr>Мета дослідження: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 ИТ-профессий</dc:title>
  <dc:creator>Admin</dc:creator>
  <cp:lastModifiedBy>User</cp:lastModifiedBy>
  <cp:revision>204</cp:revision>
  <dcterms:created xsi:type="dcterms:W3CDTF">2008-09-18T18:14:18Z</dcterms:created>
  <dcterms:modified xsi:type="dcterms:W3CDTF">2021-03-23T21:54:49Z</dcterms:modified>
</cp:coreProperties>
</file>