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1" r:id="rId14"/>
    <p:sldId id="272" r:id="rId15"/>
    <p:sldId id="273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984" y="-6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406894-ED65-41A7-90D5-24DC882DBF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FE5F9C-DF54-4C0F-95AD-B62A907096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406894-ED65-41A7-90D5-24DC882DBF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FE5F9C-DF54-4C0F-95AD-B62A907096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406894-ED65-41A7-90D5-24DC882DBF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FE5F9C-DF54-4C0F-95AD-B62A907096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406894-ED65-41A7-90D5-24DC882DBF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FE5F9C-DF54-4C0F-95AD-B62A907096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406894-ED65-41A7-90D5-24DC882DBF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FE5F9C-DF54-4C0F-95AD-B62A907096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406894-ED65-41A7-90D5-24DC882DBF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FE5F9C-DF54-4C0F-95AD-B62A907096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406894-ED65-41A7-90D5-24DC882DBF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FE5F9C-DF54-4C0F-95AD-B62A907096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406894-ED65-41A7-90D5-24DC882DBF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FE5F9C-DF54-4C0F-95AD-B62A907096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406894-ED65-41A7-90D5-24DC882DBF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FE5F9C-DF54-4C0F-95AD-B62A907096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406894-ED65-41A7-90D5-24DC882DBF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FE5F9C-DF54-4C0F-95AD-B62A907096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406894-ED65-41A7-90D5-24DC882DBF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FE5F9C-DF54-4C0F-95AD-B62A907096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B406894-ED65-41A7-90D5-24DC882DBFD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22.04.2021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5FE5F9C-DF54-4C0F-95AD-B62A9070962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62674"/>
          </a:xfrm>
        </p:spPr>
        <p:txBody>
          <a:bodyPr anchor="t">
            <a:normAutofit fontScale="90000"/>
          </a:bodyPr>
          <a:lstStyle/>
          <a:p>
            <a:pPr algn="ctr"/>
            <a:r>
              <a:rPr lang="uk-UA" sz="1800" dirty="0" smtClean="0"/>
              <a:t/>
            </a:r>
            <a:br>
              <a:rPr lang="uk-UA" sz="1800" dirty="0" smtClean="0"/>
            </a:b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VII</a:t>
            </a:r>
            <a:r>
              <a:rPr lang="uk-UA" sz="2700" dirty="0" smtClean="0">
                <a:latin typeface="Times New Roman" pitchFamily="18" charset="0"/>
                <a:cs typeface="Times New Roman" pitchFamily="18" charset="0"/>
              </a:rPr>
              <a:t> Міжнародна науково-практична конференція</a:t>
            </a:r>
            <a:br>
              <a:rPr lang="uk-UA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1800" dirty="0" smtClean="0"/>
              <a:t/>
            </a:r>
            <a:br>
              <a:rPr lang="uk-UA" sz="1800" dirty="0" smtClean="0"/>
            </a:br>
            <a:r>
              <a:rPr lang="uk-UA" sz="4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Інноваційний розвиток вищої освіти: глобальний, європейський та </a:t>
            </a:r>
            <a:br>
              <a:rPr lang="uk-UA" sz="4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національний виміри змін</a:t>
            </a:r>
            <a:r>
              <a:rPr lang="uk-UA" sz="4400" dirty="0"/>
              <a:t/>
            </a:r>
            <a:br>
              <a:rPr lang="uk-UA" sz="4400" dirty="0"/>
            </a:br>
            <a:r>
              <a:rPr lang="uk-UA" sz="1800" dirty="0" smtClean="0"/>
              <a:t/>
            </a:r>
            <a:br>
              <a:rPr lang="uk-UA" sz="1800" dirty="0" smtClean="0"/>
            </a:br>
            <a:r>
              <a:rPr lang="uk-UA" sz="3600" b="1" dirty="0">
                <a:solidFill>
                  <a:srgbClr val="0070C0"/>
                </a:solidFill>
              </a:rPr>
              <a:t>СПЕЦИФІКА ТА ПЕРСПЕКТИВИ ВИКОРИСТАННЯ ДИСТАНЦІЙНИХ ТЕХНОЛОГІЙ У ПРОЦЕСІ ПРОФЕСІЙНОЇ ПІДГОТОВКИ МАЙБУТНІХ </a:t>
            </a:r>
            <a:r>
              <a:rPr lang="uk-UA" sz="3600" b="1" dirty="0" smtClean="0">
                <a:solidFill>
                  <a:srgbClr val="0070C0"/>
                </a:solidFill>
              </a:rPr>
              <a:t>ФАХІВЦІВ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кандидат педагог</a:t>
            </a:r>
            <a:r>
              <a:rPr lang="uk-UA" sz="2400" dirty="0" err="1" smtClean="0"/>
              <a:t>ічних</a:t>
            </a:r>
            <a:r>
              <a:rPr lang="uk-UA" sz="2400" dirty="0" smtClean="0"/>
              <a:t> наук, доцент,</a:t>
            </a:r>
            <a:br>
              <a:rPr lang="uk-UA" sz="2400" dirty="0" smtClean="0"/>
            </a:br>
            <a:r>
              <a:rPr lang="uk-UA" sz="2400" dirty="0" err="1" smtClean="0"/>
              <a:t>доцент</a:t>
            </a:r>
            <a:r>
              <a:rPr lang="uk-UA" sz="2400" dirty="0" smtClean="0"/>
              <a:t> кафедри педагогіки</a:t>
            </a:r>
            <a:br>
              <a:rPr lang="uk-UA" sz="2400" dirty="0" smtClean="0"/>
            </a:br>
            <a:r>
              <a:rPr lang="uk-UA" sz="2400" dirty="0" smtClean="0"/>
              <a:t>Ірина </a:t>
            </a:r>
            <a:r>
              <a:rPr lang="uk-UA" sz="2400" dirty="0" err="1"/>
              <a:t>П</a:t>
            </a:r>
            <a:r>
              <a:rPr lang="uk-UA" sz="2400" dirty="0" err="1" smtClean="0"/>
              <a:t>роценко</a:t>
            </a:r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401" y="29106"/>
            <a:ext cx="1242759" cy="1302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81775"/>
            <a:ext cx="1249582" cy="1249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7131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>
            <a:normAutofit/>
          </a:bodyPr>
          <a:lstStyle/>
          <a:p>
            <a:r>
              <a:rPr lang="uk-UA" sz="2600" b="1" dirty="0">
                <a:latin typeface="Times New Roman" pitchFamily="18" charset="0"/>
                <a:cs typeface="Times New Roman" pitchFamily="18" charset="0"/>
              </a:rPr>
              <a:t>Закони </a:t>
            </a:r>
            <a:r>
              <a:rPr lang="uk-UA" sz="2600" b="1" dirty="0" smtClean="0">
                <a:latin typeface="Times New Roman" pitchFamily="18" charset="0"/>
                <a:cs typeface="Times New Roman" pitchFamily="18" charset="0"/>
              </a:rPr>
              <a:t>України: </a:t>
            </a:r>
            <a:r>
              <a:rPr lang="uk-UA" sz="2600" dirty="0">
                <a:latin typeface="Times New Roman" pitchFamily="18" charset="0"/>
                <a:cs typeface="Times New Roman" pitchFamily="18" charset="0"/>
              </a:rPr>
              <a:t>«Про освіту», </a:t>
            </a:r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uk-UA" sz="2600" dirty="0">
                <a:latin typeface="Times New Roman" pitchFamily="18" charset="0"/>
                <a:cs typeface="Times New Roman" pitchFamily="18" charset="0"/>
              </a:rPr>
              <a:t>Про вищу освіту» </a:t>
            </a:r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uk-UA" sz="2600" dirty="0">
                <a:latin typeface="Times New Roman" pitchFamily="18" charset="0"/>
                <a:cs typeface="Times New Roman" pitchFamily="18" charset="0"/>
              </a:rPr>
              <a:t>Про Національну програму інформатизації»; </a:t>
            </a:r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600" b="1" dirty="0" smtClean="0">
                <a:latin typeface="Times New Roman" pitchFamily="18" charset="0"/>
                <a:cs typeface="Times New Roman" pitchFamily="18" charset="0"/>
              </a:rPr>
              <a:t>Постанова </a:t>
            </a:r>
            <a:r>
              <a:rPr lang="uk-UA" sz="2600" b="1" dirty="0">
                <a:latin typeface="Times New Roman" pitchFamily="18" charset="0"/>
                <a:cs typeface="Times New Roman" pitchFamily="18" charset="0"/>
              </a:rPr>
              <a:t>Кабінету Міністрів України </a:t>
            </a:r>
            <a:r>
              <a:rPr lang="uk-UA" sz="2600" dirty="0">
                <a:latin typeface="Times New Roman" pitchFamily="18" charset="0"/>
                <a:cs typeface="Times New Roman" pitchFamily="18" charset="0"/>
              </a:rPr>
              <a:t>«Про затвердження ліцензійних умов провадження освітньої діяльності закладів освіти»; </a:t>
            </a:r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>Національна </a:t>
            </a:r>
            <a:r>
              <a:rPr lang="uk-UA" sz="2600" dirty="0">
                <a:latin typeface="Times New Roman" pitchFamily="18" charset="0"/>
                <a:cs typeface="Times New Roman" pitchFamily="18" charset="0"/>
              </a:rPr>
              <a:t>стратегія розвитку освіти в Україні на 2012-2021 роки; </a:t>
            </a:r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>Концепція </a:t>
            </a:r>
            <a:r>
              <a:rPr lang="uk-UA" sz="2600" dirty="0">
                <a:latin typeface="Times New Roman" pitchFamily="18" charset="0"/>
                <a:cs typeface="Times New Roman" pitchFamily="18" charset="0"/>
              </a:rPr>
              <a:t>розвитку педагогічної освіти; </a:t>
            </a:r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600" dirty="0" smtClean="0">
                <a:latin typeface="Times New Roman" pitchFamily="18" charset="0"/>
                <a:cs typeface="Times New Roman" pitchFamily="18" charset="0"/>
              </a:rPr>
              <a:t>лист </a:t>
            </a:r>
            <a:r>
              <a:rPr lang="uk-UA" sz="2600" b="1" dirty="0">
                <a:latin typeface="Times New Roman" pitchFamily="18" charset="0"/>
                <a:cs typeface="Times New Roman" pitchFamily="18" charset="0"/>
              </a:rPr>
              <a:t>Міністерства освіти і науки України </a:t>
            </a:r>
            <a:r>
              <a:rPr lang="uk-UA" sz="2600" dirty="0">
                <a:latin typeface="Times New Roman" pitchFamily="18" charset="0"/>
                <a:cs typeface="Times New Roman" pitchFamily="18" charset="0"/>
              </a:rPr>
              <a:t>«Щодо рекомендацій з навчально-методичного забезпечення» </a:t>
            </a:r>
            <a:endParaRPr lang="ru-RU" sz="26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49" y="1"/>
            <a:ext cx="1012259" cy="1063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246" y="82549"/>
            <a:ext cx="1107340" cy="1330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8325" y="20446"/>
            <a:ext cx="1249363" cy="124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757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</p:spPr>
        <p:txBody>
          <a:bodyPr>
            <a:normAutofit/>
          </a:bodyPr>
          <a:lstStyle/>
          <a:p>
            <a:pPr algn="just"/>
            <a:r>
              <a:rPr lang="ru-RU" sz="3600" b="1" dirty="0" err="1" smtClean="0"/>
              <a:t>Труднощі</a:t>
            </a:r>
            <a:r>
              <a:rPr lang="ru-RU" sz="3600" b="1" dirty="0" smtClean="0"/>
              <a:t>  </a:t>
            </a:r>
            <a:r>
              <a:rPr lang="ru-RU" sz="3600" b="1" dirty="0" err="1" smtClean="0"/>
              <a:t>дистанційного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навчання</a:t>
            </a:r>
            <a:r>
              <a:rPr lang="ru-RU" sz="3600" b="1" dirty="0" smtClean="0"/>
              <a:t>:</a:t>
            </a:r>
            <a:br>
              <a:rPr lang="ru-RU" sz="3600" b="1" dirty="0" smtClean="0"/>
            </a:br>
            <a:r>
              <a:rPr lang="ru-RU" sz="3600" b="1" dirty="0" smtClean="0"/>
              <a:t> -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відсутність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технічної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інфраструктури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- брак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цифрових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компетенцій,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недостатнє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володіння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методикою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дистанційної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освіти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особливості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професійної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підготовки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фахівців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конкретних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галузей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6633"/>
            <a:ext cx="1187623" cy="1247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99181"/>
            <a:ext cx="950218" cy="1141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6524" y="165987"/>
            <a:ext cx="1249363" cy="124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4238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>
            <a:normAutofit/>
          </a:bodyPr>
          <a:lstStyle/>
          <a:p>
            <a:pPr algn="just"/>
            <a:r>
              <a:rPr lang="ru-RU" sz="4600" b="1" dirty="0" smtClean="0"/>
              <a:t/>
            </a:r>
            <a:br>
              <a:rPr lang="ru-RU" sz="4600" b="1" dirty="0" smtClean="0"/>
            </a:b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Основна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місія університетів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сприяння розвитку нових можливостей і використання інноваційних технологій для забезпечення освіти та професійної підготовки майбутніх фахівців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9354"/>
            <a:ext cx="1189037" cy="124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6524" y="74489"/>
            <a:ext cx="1249363" cy="124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165288"/>
            <a:ext cx="950913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840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</p:spPr>
        <p:txBody>
          <a:bodyPr>
            <a:normAutofit/>
          </a:bodyPr>
          <a:lstStyle/>
          <a:p>
            <a:pPr algn="just"/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	</a:t>
            </a: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Представники </a:t>
            </a:r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Європейської Асоціації Інтернаціональної освіти </a:t>
            </a:r>
            <a:r>
              <a:rPr lang="uk-UA" sz="3600" b="1" dirty="0" err="1">
                <a:latin typeface="Times New Roman" pitchFamily="18" charset="0"/>
                <a:cs typeface="Times New Roman" pitchFamily="18" charset="0"/>
              </a:rPr>
              <a:t>Артуро</a:t>
            </a:r>
            <a:r>
              <a:rPr lang="uk-UA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600" b="1" dirty="0" err="1">
                <a:latin typeface="Times New Roman" pitchFamily="18" charset="0"/>
                <a:cs typeface="Times New Roman" pitchFamily="18" charset="0"/>
              </a:rPr>
              <a:t>Сегура</a:t>
            </a:r>
            <a:r>
              <a:rPr lang="uk-UA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uk-UA" sz="3600" b="1" dirty="0" err="1">
                <a:latin typeface="Times New Roman" pitchFamily="18" charset="0"/>
                <a:cs typeface="Times New Roman" pitchFamily="18" charset="0"/>
              </a:rPr>
              <a:t>Адель</a:t>
            </a:r>
            <a:r>
              <a:rPr lang="uk-UA" sz="3600" b="1" dirty="0">
                <a:latin typeface="Times New Roman" pitchFamily="18" charset="0"/>
                <a:cs typeface="Times New Roman" pitchFamily="18" charset="0"/>
              </a:rPr>
              <a:t> Ель Заїм </a:t>
            </a: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виокремили </a:t>
            </a:r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три способи підтримки студентів, які змушені були припинити відвідувати заклади вищої </a:t>
            </a: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освіти:</a:t>
            </a:r>
            <a:r>
              <a:rPr lang="uk-UA" sz="3600" dirty="0" smtClean="0"/>
              <a:t> </a:t>
            </a:r>
            <a:br>
              <a:rPr lang="uk-UA" sz="3600" dirty="0" smtClean="0"/>
            </a:br>
            <a:endParaRPr lang="ru-RU" sz="3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189037" cy="124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16631"/>
            <a:ext cx="1249363" cy="124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116632"/>
            <a:ext cx="1094929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2448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5962674"/>
          </a:xfrm>
        </p:spPr>
        <p:txBody>
          <a:bodyPr>
            <a:normAutofit fontScale="90000"/>
          </a:bodyPr>
          <a:lstStyle/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по-перше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планування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безперервної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адміністрації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викладачів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віддаленому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режимі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по-друге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розробка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онлайн-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курсів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по-третє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відтермінування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початку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освітніх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програм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96643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>
            <a:normAutofit/>
          </a:bodyPr>
          <a:lstStyle/>
          <a:p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Дистанційне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навчання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навчання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використанням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дистанційних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технологій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регулюється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Наказом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Міністерства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освіти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і науки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№ 466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25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квітня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2013 року «Про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затвердження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Положення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дистанційне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навчання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756138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>
            <a:normAutofit/>
          </a:bodyPr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Технології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дистанційного навчання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– </a:t>
            </a:r>
            <a:br>
              <a:rPr lang="uk-UA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комплекс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освітніх технологій (психолого-педагогічних та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інформаційно-комунікаційних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), що забезпечують реалізацію процес дистанційного навчання в освітніх закладах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398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507288" cy="6048672"/>
          </a:xfrm>
        </p:spPr>
        <p:txBody>
          <a:bodyPr>
            <a:normAutofit/>
          </a:bodyPr>
          <a:lstStyle/>
          <a:p>
            <a:r>
              <a:rPr lang="uk-UA" sz="5400" b="1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uk-UA" sz="5400" b="1" dirty="0" smtClean="0">
                <a:latin typeface="Times New Roman" pitchFamily="18" charset="0"/>
                <a:cs typeface="Times New Roman" pitchFamily="18" charset="0"/>
              </a:rPr>
              <a:t>руднощі</a:t>
            </a:r>
            <a:r>
              <a:rPr lang="uk-UA" sz="5400" b="1" dirty="0">
                <a:latin typeface="Times New Roman" pitchFamily="18" charset="0"/>
                <a:cs typeface="Times New Roman" pitchFamily="18" charset="0"/>
              </a:rPr>
              <a:t>, з якими зіштовхнулася переважна більшість викладачів і студентів: </a:t>
            </a:r>
            <a:r>
              <a:rPr lang="ru-RU" sz="5400" dirty="0"/>
              <a:t/>
            </a:r>
            <a:br>
              <a:rPr lang="ru-RU" sz="5400" dirty="0"/>
            </a:b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118881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22714"/>
          </a:xfrm>
        </p:spPr>
        <p:txBody>
          <a:bodyPr>
            <a:norm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3200" b="1" dirty="0">
                <a:latin typeface="Times New Roman"/>
                <a:ea typeface="Calibri"/>
                <a:cs typeface="Times New Roman"/>
              </a:rPr>
              <a:t>- збільшення фактичного педагогічного навантаження (затрати часу викладача на підготовку та проведення заняття); </a:t>
            </a:r>
            <a:r>
              <a:rPr lang="ru-RU" sz="3200" b="1" dirty="0">
                <a:ea typeface="Calibri"/>
                <a:cs typeface="Times New Roman"/>
              </a:rPr>
              <a:t/>
            </a:r>
            <a:br>
              <a:rPr lang="ru-RU" sz="3200" b="1" dirty="0">
                <a:ea typeface="Calibri"/>
                <a:cs typeface="Times New Roman"/>
              </a:rPr>
            </a:br>
            <a:r>
              <a:rPr lang="uk-UA" sz="3200" b="1" dirty="0">
                <a:latin typeface="Times New Roman"/>
                <a:ea typeface="Calibri"/>
                <a:cs typeface="Times New Roman"/>
              </a:rPr>
              <a:t>- технічні проблеми у зв’язку з навантаженням на сервери (раптові відключення </a:t>
            </a:r>
            <a:r>
              <a:rPr lang="uk-UA" sz="3200" b="1" dirty="0" err="1">
                <a:latin typeface="Times New Roman"/>
                <a:ea typeface="Calibri"/>
                <a:cs typeface="Times New Roman"/>
              </a:rPr>
              <a:t>онлайн-конференцій</a:t>
            </a:r>
            <a:r>
              <a:rPr lang="uk-UA" sz="3200" b="1" dirty="0">
                <a:latin typeface="Times New Roman"/>
                <a:ea typeface="Calibri"/>
                <a:cs typeface="Times New Roman"/>
              </a:rPr>
              <a:t> тощо); </a:t>
            </a:r>
            <a:r>
              <a:rPr lang="ru-RU" sz="3200" b="1" dirty="0">
                <a:ea typeface="Calibri"/>
                <a:cs typeface="Times New Roman"/>
              </a:rPr>
              <a:t/>
            </a:r>
            <a:br>
              <a:rPr lang="ru-RU" sz="3200" b="1" dirty="0">
                <a:ea typeface="Calibri"/>
                <a:cs typeface="Times New Roman"/>
              </a:rPr>
            </a:br>
            <a:r>
              <a:rPr lang="uk-UA" sz="3200" b="1" dirty="0">
                <a:latin typeface="Times New Roman"/>
                <a:ea typeface="Calibri"/>
                <a:cs typeface="Times New Roman"/>
              </a:rPr>
              <a:t>- проблеми з </a:t>
            </a:r>
            <a:r>
              <a:rPr lang="uk-UA" sz="3200" b="1" dirty="0" err="1">
                <a:latin typeface="Times New Roman"/>
                <a:ea typeface="Calibri"/>
                <a:cs typeface="Times New Roman"/>
              </a:rPr>
              <a:t>інтернет-з’єднанням</a:t>
            </a:r>
            <a:r>
              <a:rPr lang="uk-UA" sz="3200" b="1" dirty="0">
                <a:latin typeface="Times New Roman"/>
                <a:ea typeface="Calibri"/>
                <a:cs typeface="Times New Roman"/>
              </a:rPr>
              <a:t> (низька якість зв’язку або нестійкий сигнал переважно у студентів із сільської місцевості); </a:t>
            </a:r>
            <a:endParaRPr lang="ru-RU" sz="3200" b="1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90488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02634"/>
          </a:xfrm>
        </p:spPr>
        <p:txBody>
          <a:bodyPr>
            <a:normAutofit/>
          </a:bodyPr>
          <a:lstStyle/>
          <a:p>
            <a:pPr algn="just"/>
            <a:r>
              <a:rPr lang="ru-RU" sz="3600" dirty="0" smtClean="0"/>
              <a:t>-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недостатній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комп’ютерної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грамотності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окремих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студентів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потребує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викладачів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розроблення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додаткових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методичних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рекомендацій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індивідуальних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роз’яснень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); </a:t>
            </a:r>
            <a:br>
              <a:rPr lang="ru-RU" sz="3600" dirty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психологічна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непідготовленість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деяких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студентів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самостійної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; </a:t>
            </a:r>
            <a:br>
              <a:rPr lang="ru-RU" sz="3600" dirty="0"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040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62674"/>
          </a:xfrm>
        </p:spPr>
        <p:txBody>
          <a:bodyPr>
            <a:no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uk-UA" sz="3200" dirty="0">
                <a:latin typeface="Times New Roman" pitchFamily="18" charset="0"/>
                <a:ea typeface="Calibri"/>
                <a:cs typeface="Times New Roman" pitchFamily="18" charset="0"/>
              </a:rPr>
              <a:t>відсутність ліцензованого програмного забезпечення на окремі </a:t>
            </a:r>
            <a:r>
              <a:rPr lang="uk-UA" sz="3200" dirty="0" smtClean="0">
                <a:latin typeface="Times New Roman" pitchFamily="18" charset="0"/>
                <a:ea typeface="Calibri"/>
                <a:cs typeface="Times New Roman" pitchFamily="18" charset="0"/>
              </a:rPr>
              <a:t>цифрові </a:t>
            </a:r>
            <a:r>
              <a:rPr lang="uk-UA" sz="3200" dirty="0">
                <a:latin typeface="Times New Roman" pitchFamily="18" charset="0"/>
                <a:ea typeface="Calibri"/>
                <a:cs typeface="Times New Roman" pitchFamily="18" charset="0"/>
              </a:rPr>
              <a:t>продукти (наприклад, платформа </a:t>
            </a:r>
            <a:r>
              <a:rPr lang="uk-UA" sz="3200" dirty="0" err="1">
                <a:latin typeface="Times New Roman" pitchFamily="18" charset="0"/>
                <a:ea typeface="Calibri"/>
                <a:cs typeface="Times New Roman" pitchFamily="18" charset="0"/>
              </a:rPr>
              <a:t>відеконфернцій</a:t>
            </a:r>
            <a:r>
              <a:rPr lang="uk-UA" sz="32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uk-UA" sz="3200" dirty="0" err="1">
                <a:latin typeface="Times New Roman" pitchFamily="18" charset="0"/>
                <a:ea typeface="Calibri"/>
                <a:cs typeface="Times New Roman" pitchFamily="18" charset="0"/>
              </a:rPr>
              <a:t>Zoom</a:t>
            </a:r>
            <a:r>
              <a:rPr lang="uk-UA" sz="3200" dirty="0">
                <a:latin typeface="Times New Roman" pitchFamily="18" charset="0"/>
                <a:ea typeface="Calibri"/>
                <a:cs typeface="Times New Roman" pitchFamily="18" charset="0"/>
              </a:rPr>
              <a:t>), що обмежує час або функціональні можливості їх використання; </a:t>
            </a:r>
            <a:r>
              <a:rPr lang="ru-RU" sz="3200" dirty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uk-UA" sz="3200" dirty="0">
                <a:latin typeface="Times New Roman" pitchFamily="18" charset="0"/>
                <a:ea typeface="Calibri"/>
                <a:cs typeface="Times New Roman" pitchFamily="18" charset="0"/>
              </a:rPr>
              <a:t>- недостатня взаємодія на рівні студент-студент (прерогатива </a:t>
            </a:r>
            <a:r>
              <a:rPr lang="uk-UA" sz="3200" dirty="0" err="1">
                <a:latin typeface="Times New Roman" pitchFamily="18" charset="0"/>
                <a:ea typeface="Calibri"/>
                <a:cs typeface="Times New Roman" pitchFamily="18" charset="0"/>
              </a:rPr>
              <a:t>інтеракції</a:t>
            </a:r>
            <a:r>
              <a:rPr lang="uk-UA" sz="3200" dirty="0">
                <a:latin typeface="Times New Roman" pitchFamily="18" charset="0"/>
                <a:ea typeface="Calibri"/>
                <a:cs typeface="Times New Roman" pitchFamily="18" charset="0"/>
              </a:rPr>
              <a:t> на рівні викладач-студент виявилася під час завдань на </a:t>
            </a:r>
            <a:r>
              <a:rPr lang="uk-UA" sz="3200" dirty="0" err="1">
                <a:latin typeface="Times New Roman" pitchFamily="18" charset="0"/>
                <a:ea typeface="Calibri"/>
                <a:cs typeface="Times New Roman" pitchFamily="18" charset="0"/>
              </a:rPr>
              <a:t>взаємооцінювання</a:t>
            </a:r>
            <a:r>
              <a:rPr lang="uk-UA" sz="3200" dirty="0">
                <a:latin typeface="Times New Roman" pitchFamily="18" charset="0"/>
                <a:ea typeface="Calibri"/>
                <a:cs typeface="Times New Roman" pitchFamily="18" charset="0"/>
              </a:rPr>
              <a:t> та коментування робіт одногрупників, дискусій тощо); </a:t>
            </a:r>
            <a:r>
              <a:rPr lang="ru-RU" sz="3200" dirty="0"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129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5890984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8000" b="1" dirty="0" err="1" smtClean="0"/>
              <a:t>Переваги</a:t>
            </a:r>
            <a:r>
              <a:rPr lang="ru-RU" sz="8000" b="1" dirty="0" smtClean="0"/>
              <a:t> </a:t>
            </a:r>
            <a:r>
              <a:rPr lang="ru-RU" sz="8000" b="1" dirty="0" err="1" smtClean="0"/>
              <a:t>дистанційного</a:t>
            </a:r>
            <a:r>
              <a:rPr lang="ru-RU" sz="8000" b="1" dirty="0" smtClean="0"/>
              <a:t> </a:t>
            </a:r>
            <a:r>
              <a:rPr lang="ru-RU" sz="8000" b="1" dirty="0" err="1" smtClean="0"/>
              <a:t>навчання</a:t>
            </a:r>
            <a:r>
              <a:rPr lang="ru-RU" sz="8000" b="1" dirty="0"/>
              <a:t> </a:t>
            </a:r>
            <a:r>
              <a:rPr lang="ru-RU" sz="8000" b="1" dirty="0" smtClean="0"/>
              <a:t/>
            </a:r>
            <a:br>
              <a:rPr lang="ru-RU" sz="8000" b="1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530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6179016"/>
          </a:xfrm>
        </p:spPr>
        <p:txBody>
          <a:bodyPr>
            <a:normAutofit/>
          </a:bodyPr>
          <a:lstStyle/>
          <a:p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самостійних</a:t>
            </a:r>
            <a:r>
              <a:rPr lang="ru-RU" dirty="0"/>
              <a:t> занять </a:t>
            </a:r>
            <a:r>
              <a:rPr lang="ru-RU" dirty="0" err="1"/>
              <a:t>відбувається</a:t>
            </a:r>
            <a:r>
              <a:rPr lang="ru-RU" dirty="0"/>
              <a:t> </a:t>
            </a:r>
            <a:r>
              <a:rPr lang="ru-RU" dirty="0" err="1"/>
              <a:t>самоорганізація</a:t>
            </a:r>
            <a:r>
              <a:rPr lang="ru-RU" dirty="0"/>
              <a:t>, </a:t>
            </a:r>
            <a:r>
              <a:rPr lang="ru-RU" dirty="0" err="1"/>
              <a:t>самоосвіта</a:t>
            </a:r>
            <a:r>
              <a:rPr lang="ru-RU" dirty="0"/>
              <a:t>, </a:t>
            </a:r>
            <a:r>
              <a:rPr lang="ru-RU" dirty="0" err="1"/>
              <a:t>виховується</a:t>
            </a:r>
            <a:r>
              <a:rPr lang="ru-RU" dirty="0"/>
              <a:t> </a:t>
            </a:r>
            <a:r>
              <a:rPr lang="ru-RU" dirty="0" err="1"/>
              <a:t>працьовитість</a:t>
            </a:r>
            <a:r>
              <a:rPr lang="ru-RU" dirty="0"/>
              <a:t> і </a:t>
            </a:r>
            <a:r>
              <a:rPr lang="ru-RU" dirty="0" err="1"/>
              <a:t>самодисципліна</a:t>
            </a:r>
            <a:r>
              <a:rPr lang="ru-RU" dirty="0"/>
              <a:t> </a:t>
            </a:r>
            <a:r>
              <a:rPr lang="ru-RU" dirty="0" err="1"/>
              <a:t>студентів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9239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548680"/>
            <a:ext cx="7240848" cy="5760640"/>
          </a:xfrm>
        </p:spPr>
        <p:txBody>
          <a:bodyPr>
            <a:normAutofit/>
          </a:bodyPr>
          <a:lstStyle/>
          <a:p>
            <a:r>
              <a:rPr lang="ru-RU" dirty="0" err="1" smtClean="0"/>
              <a:t>формується</a:t>
            </a:r>
            <a:r>
              <a:rPr lang="ru-RU" dirty="0" smtClean="0"/>
              <a:t> </a:t>
            </a:r>
            <a:r>
              <a:rPr lang="ru-RU" dirty="0"/>
              <a:t>позитивна </a:t>
            </a:r>
            <a:r>
              <a:rPr lang="ru-RU" dirty="0" err="1"/>
              <a:t>мотивація</a:t>
            </a:r>
            <a:r>
              <a:rPr lang="ru-RU" dirty="0"/>
              <a:t> до </a:t>
            </a:r>
            <a:r>
              <a:rPr lang="ru-RU" dirty="0" err="1"/>
              <a:t>навчання</a:t>
            </a:r>
            <a:r>
              <a:rPr lang="ru-RU" dirty="0"/>
              <a:t> (занять), </a:t>
            </a:r>
            <a:r>
              <a:rPr lang="ru-RU" dirty="0" err="1"/>
              <a:t>відбувається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інтеріоризація</a:t>
            </a:r>
            <a:r>
              <a:rPr lang="ru-RU" dirty="0"/>
              <a:t>,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підвищується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кваліфікації</a:t>
            </a:r>
            <a:r>
              <a:rPr lang="ru-RU" dirty="0"/>
              <a:t> та </a:t>
            </a:r>
            <a:r>
              <a:rPr lang="ru-RU" dirty="0" err="1"/>
              <a:t>компетентності</a:t>
            </a:r>
            <a:r>
              <a:rPr lang="ru-RU" dirty="0"/>
              <a:t> </a:t>
            </a:r>
            <a:r>
              <a:rPr lang="ru-RU" dirty="0" err="1"/>
              <a:t>студентської</a:t>
            </a:r>
            <a:r>
              <a:rPr lang="ru-RU" dirty="0"/>
              <a:t> </a:t>
            </a:r>
            <a:r>
              <a:rPr lang="ru-RU" dirty="0" err="1"/>
              <a:t>молоді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06175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90666"/>
          </a:xfrm>
        </p:spPr>
        <p:txBody>
          <a:bodyPr>
            <a:normAutofit/>
          </a:bodyPr>
          <a:lstStyle/>
          <a:p>
            <a:r>
              <a:rPr lang="uk-UA" sz="4800" b="1" dirty="0" smtClean="0">
                <a:latin typeface="Times New Roman" pitchFamily="18" charset="0"/>
                <a:cs typeface="Times New Roman" pitchFamily="18" charset="0"/>
              </a:rPr>
              <a:t>ДЯКУЮ ЗА УВАГУ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9428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110</TotalTime>
  <Words>150</Words>
  <Application>Microsoft Office PowerPoint</Application>
  <PresentationFormat>Экран (4:3)</PresentationFormat>
  <Paragraphs>16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Солнцестояние</vt:lpstr>
      <vt:lpstr> VII Міжнародна науково-практична конференція  Інноваційний розвиток вищої освіти: глобальний, європейський та  національний виміри змін  СПЕЦИФІКА ТА ПЕРСПЕКТИВИ ВИКОРИСТАННЯ ДИСТАНЦІЙНИХ ТЕХНОЛОГІЙ У ПРОЦЕСІ ПРОФЕСІЙНОЇ ПІДГОТОВКИ МАЙБУТНІХ ФАХІВЦІВ кандидат педагогічних наук, доцент, доцент кафедри педагогіки Ірина Проценко</vt:lpstr>
      <vt:lpstr>Закони України: «Про освіту», «Про вищу освіту»  «Про Національну програму інформатизації»;  Постанова Кабінету Міністрів України «Про затвердження ліцензійних умов провадження освітньої діяльності закладів освіти»;  Національна стратегія розвитку освіти в Україні на 2012-2021 роки;  Концепція розвитку педагогічної освіти;  лист Міністерства освіти і науки України «Щодо рекомендацій з навчально-методичного забезпечення» </vt:lpstr>
      <vt:lpstr>Труднощі  дистанційного навчання:  -відсутність технічної інфраструктури, - брак цифрових компетенцій, - недостатнє володіння методикою дистанційної освіти,  - особливості професійної підготовки фахівців конкретних галузей. </vt:lpstr>
      <vt:lpstr> Основна місія університетів - сприяння розвитку нових можливостей і використання інноваційних технологій для забезпечення освіти та професійної підготовки майбутніх фахівців</vt:lpstr>
      <vt:lpstr>  Представники Європейської Асоціації Інтернаціональної освіти Артуро Сегура та Адель Ель Заїм виокремили три способи підтримки студентів, які змушені були припинити відвідувати заклади вищої освіти:  </vt:lpstr>
      <vt:lpstr>по-перше, планування безперервної роботи адміністрації та викладачів у віддаленому режимі;   по-друге, – розробка онлайн-курсів;   по-третє – відтермінування початку освітніх програм. </vt:lpstr>
      <vt:lpstr>Дистанційне навчання та навчання з використанням дистанційних технологій регулюється  Наказом Міністерства освіти і науки України № 466 від 25 квітня 2013 року «Про затвердження Положення про дистанційне навчання»</vt:lpstr>
      <vt:lpstr>Технології дистанційного навчання –  комплекс освітніх технологій (психолого-педагогічних та інформаційно-комунікаційних), що забезпечують реалізацію процес дистанційного навчання в освітніх закладах </vt:lpstr>
      <vt:lpstr>Труднощі, з якими зіштовхнулася переважна більшість викладачів і студентів:  </vt:lpstr>
      <vt:lpstr>- збільшення фактичного педагогічного навантаження (затрати часу викладача на підготовку та проведення заняття);  - технічні проблеми у зв’язку з навантаженням на сервери (раптові відключення онлайн-конференцій тощо);  - проблеми з інтернет-з’єднанням (низька якість зв’язку або нестійкий сигнал переважно у студентів із сільської місцевості); </vt:lpstr>
      <vt:lpstr>- недостатній рівень комп’ютерної грамотності окремих студентів, що потребує від викладачів розроблення додаткових методичних рекомендацій, індивідуальних роз’яснень);  - психологічна непідготовленість деяких студентів до самостійної роботи;  </vt:lpstr>
      <vt:lpstr>відсутність ліцензованого програмного забезпечення на окремі цифрові продукти (наприклад, платформа відеконфернцій Zoom), що обмежує час або функціональні можливості їх використання;  - недостатня взаємодія на рівні студент-студент (прерогатива інтеракції на рівні викладач-студент виявилася під час завдань на взаємооцінювання та коментування робіт одногрупників, дискусій тощо);  </vt:lpstr>
      <vt:lpstr>  Переваги дистанційного навчання  </vt:lpstr>
      <vt:lpstr>під час самостійних занять відбувається самоорганізація, самоосвіта, виховується працьовитість і самодисципліна студентів</vt:lpstr>
      <vt:lpstr>формується позитивна мотивація до навчання (занять), відбувається її інтеріоризація, в результаті якої підвищується рівень кваліфікації та компетентності студентської молоді</vt:lpstr>
      <vt:lpstr>ДЯКУЮ ЗА УВАГУ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VІ МІЖНАРОДНА  НАУКОВО-ПРАКТИЧНА      КОНФЕРЕНЦІЯ  ІННОВАЦІЙНИЙ РОЗВИТОК  ВИЩОЇ ОСВІТИ: ГЛОБАЛЬНИЙ,  ЄВРОПЕЙСЬКИЙ ТА НАЦІОНАЛЬНИЙ  ВИМІРИ ЗМІН</dc:title>
  <dc:creator>User</dc:creator>
  <cp:lastModifiedBy>User</cp:lastModifiedBy>
  <cp:revision>14</cp:revision>
  <dcterms:created xsi:type="dcterms:W3CDTF">2020-04-16T17:49:04Z</dcterms:created>
  <dcterms:modified xsi:type="dcterms:W3CDTF">2021-04-22T09:24:29Z</dcterms:modified>
</cp:coreProperties>
</file>