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2" r:id="rId10"/>
    <p:sldId id="275" r:id="rId11"/>
    <p:sldId id="263" r:id="rId12"/>
    <p:sldId id="278" r:id="rId13"/>
    <p:sldId id="279" r:id="rId14"/>
    <p:sldId id="281" r:id="rId15"/>
    <p:sldId id="280" r:id="rId16"/>
    <p:sldId id="282" r:id="rId17"/>
    <p:sldId id="286" r:id="rId18"/>
    <p:sldId id="285" r:id="rId19"/>
    <p:sldId id="283" r:id="rId20"/>
    <p:sldId id="276" r:id="rId21"/>
    <p:sldId id="264" r:id="rId22"/>
    <p:sldId id="265" r:id="rId23"/>
    <p:sldId id="277" r:id="rId24"/>
    <p:sldId id="288" r:id="rId25"/>
    <p:sldId id="267" r:id="rId26"/>
    <p:sldId id="268" r:id="rId27"/>
    <p:sldId id="269" r:id="rId28"/>
    <p:sldId id="270" r:id="rId29"/>
    <p:sldId id="27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90" d="100"/>
          <a:sy n="90" d="100"/>
        </p:scale>
        <p:origin x="-606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83BD68-1D47-4796-9E10-F96B00C42F0D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3A479214-74D8-4DE6-95D5-D9F4715C49C8}">
      <dgm:prSet phldrT="[Текст]"/>
      <dgm:spPr/>
      <dgm:t>
        <a:bodyPr/>
        <a:lstStyle/>
        <a:p>
          <a:r>
            <a:rPr lang="uk-UA" dirty="0" smtClean="0"/>
            <a:t>1)</a:t>
          </a:r>
          <a:endParaRPr lang="ru-RU" dirty="0"/>
        </a:p>
      </dgm:t>
    </dgm:pt>
    <dgm:pt modelId="{2478BBD0-0D42-4514-85C5-A8057B8F65E1}" type="parTrans" cxnId="{434F444C-CC09-4951-88A3-269B3185E117}">
      <dgm:prSet/>
      <dgm:spPr/>
      <dgm:t>
        <a:bodyPr/>
        <a:lstStyle/>
        <a:p>
          <a:endParaRPr lang="ru-RU"/>
        </a:p>
      </dgm:t>
    </dgm:pt>
    <dgm:pt modelId="{3DB8E694-DB8F-4DD6-B291-F84B42063628}" type="sibTrans" cxnId="{434F444C-CC09-4951-88A3-269B3185E117}">
      <dgm:prSet/>
      <dgm:spPr/>
      <dgm:t>
        <a:bodyPr/>
        <a:lstStyle/>
        <a:p>
          <a:endParaRPr lang="ru-RU"/>
        </a:p>
      </dgm:t>
    </dgm:pt>
    <dgm:pt modelId="{D8C3823C-1E8E-4BD9-A250-7F65287A6B76}">
      <dgm:prSet phldrT="[Текст]"/>
      <dgm:spPr/>
      <dgm:t>
        <a:bodyPr/>
        <a:lstStyle/>
        <a:p>
          <a:r>
            <a:rPr lang="uk-UA" dirty="0" smtClean="0"/>
            <a:t>2)</a:t>
          </a:r>
          <a:endParaRPr lang="ru-RU" dirty="0"/>
        </a:p>
      </dgm:t>
    </dgm:pt>
    <dgm:pt modelId="{A8EC58B3-AE61-419E-BD82-C1978AB7C5F9}" type="parTrans" cxnId="{39D5917E-4E46-4279-98E7-C04B56000C61}">
      <dgm:prSet/>
      <dgm:spPr/>
      <dgm:t>
        <a:bodyPr/>
        <a:lstStyle/>
        <a:p>
          <a:endParaRPr lang="ru-RU"/>
        </a:p>
      </dgm:t>
    </dgm:pt>
    <dgm:pt modelId="{9805ECD0-2A1D-4D24-ACE3-D873410D2CCC}" type="sibTrans" cxnId="{39D5917E-4E46-4279-98E7-C04B56000C61}">
      <dgm:prSet/>
      <dgm:spPr/>
      <dgm:t>
        <a:bodyPr/>
        <a:lstStyle/>
        <a:p>
          <a:endParaRPr lang="ru-RU"/>
        </a:p>
      </dgm:t>
    </dgm:pt>
    <dgm:pt modelId="{F81A3FB9-F7F3-47EA-AD54-47F2CE8DBF7E}">
      <dgm:prSet phldrT="[Текст]"/>
      <dgm:spPr/>
      <dgm:t>
        <a:bodyPr/>
        <a:lstStyle/>
        <a:p>
          <a:r>
            <a:rPr lang="uk-UA" dirty="0" smtClean="0"/>
            <a:t> Використання нових форм представлення та організації інформації</a:t>
          </a:r>
          <a:endParaRPr lang="ru-RU" dirty="0"/>
        </a:p>
      </dgm:t>
    </dgm:pt>
    <dgm:pt modelId="{64FFB0AD-997E-4749-AA6F-32F8FB88506B}" type="parTrans" cxnId="{E78F2DDC-143D-4293-AAE9-670C5333C081}">
      <dgm:prSet/>
      <dgm:spPr/>
      <dgm:t>
        <a:bodyPr/>
        <a:lstStyle/>
        <a:p>
          <a:endParaRPr lang="ru-RU"/>
        </a:p>
      </dgm:t>
    </dgm:pt>
    <dgm:pt modelId="{FFECC1FB-6CA6-4739-AE21-67AE43D32ECE}" type="sibTrans" cxnId="{E78F2DDC-143D-4293-AAE9-670C5333C081}">
      <dgm:prSet/>
      <dgm:spPr/>
      <dgm:t>
        <a:bodyPr/>
        <a:lstStyle/>
        <a:p>
          <a:endParaRPr lang="ru-RU"/>
        </a:p>
      </dgm:t>
    </dgm:pt>
    <dgm:pt modelId="{04D305B1-147E-4512-AF19-FAF3E2A4053D}">
      <dgm:prSet phldrT="[Текст]"/>
      <dgm:spPr/>
      <dgm:t>
        <a:bodyPr/>
        <a:lstStyle/>
        <a:p>
          <a:r>
            <a:rPr lang="uk-UA" dirty="0" smtClean="0"/>
            <a:t>3)</a:t>
          </a:r>
          <a:endParaRPr lang="ru-RU" dirty="0"/>
        </a:p>
      </dgm:t>
    </dgm:pt>
    <dgm:pt modelId="{9095D212-1A1A-451C-9A02-5643B864E303}" type="parTrans" cxnId="{3283D8AF-5961-4458-99B0-E0BA0EB7D3DA}">
      <dgm:prSet/>
      <dgm:spPr/>
      <dgm:t>
        <a:bodyPr/>
        <a:lstStyle/>
        <a:p>
          <a:endParaRPr lang="ru-RU"/>
        </a:p>
      </dgm:t>
    </dgm:pt>
    <dgm:pt modelId="{F8E18EC0-4770-497D-958B-DFB5542E0AA1}" type="sibTrans" cxnId="{3283D8AF-5961-4458-99B0-E0BA0EB7D3DA}">
      <dgm:prSet/>
      <dgm:spPr/>
      <dgm:t>
        <a:bodyPr/>
        <a:lstStyle/>
        <a:p>
          <a:endParaRPr lang="ru-RU"/>
        </a:p>
      </dgm:t>
    </dgm:pt>
    <dgm:pt modelId="{A1CA6E78-4BBB-4EBE-BF50-E4198151BE93}">
      <dgm:prSet phldrT="[Текст]"/>
      <dgm:spPr/>
      <dgm:t>
        <a:bodyPr/>
        <a:lstStyle/>
        <a:p>
          <a:r>
            <a:rPr lang="uk-UA" dirty="0" smtClean="0"/>
            <a:t>Використання великого обсягу довідкової інформації як додаткової.</a:t>
          </a:r>
          <a:endParaRPr lang="ru-RU" dirty="0"/>
        </a:p>
      </dgm:t>
    </dgm:pt>
    <dgm:pt modelId="{75C8BB65-E78C-46A7-AAF6-825AA861338C}" type="parTrans" cxnId="{ADC930FC-C83F-4ECA-9565-92421F20C261}">
      <dgm:prSet/>
      <dgm:spPr/>
      <dgm:t>
        <a:bodyPr/>
        <a:lstStyle/>
        <a:p>
          <a:endParaRPr lang="ru-RU"/>
        </a:p>
      </dgm:t>
    </dgm:pt>
    <dgm:pt modelId="{D765276E-6D4C-4486-AF65-FAA693988D77}" type="sibTrans" cxnId="{ADC930FC-C83F-4ECA-9565-92421F20C261}">
      <dgm:prSet/>
      <dgm:spPr/>
      <dgm:t>
        <a:bodyPr/>
        <a:lstStyle/>
        <a:p>
          <a:endParaRPr lang="ru-RU"/>
        </a:p>
      </dgm:t>
    </dgm:pt>
    <dgm:pt modelId="{4650A499-2476-436C-A0A2-2FBA915CE6BC}">
      <dgm:prSet/>
      <dgm:spPr/>
      <dgm:t>
        <a:bodyPr/>
        <a:lstStyle/>
        <a:p>
          <a:r>
            <a:rPr lang="uk-UA" dirty="0" smtClean="0"/>
            <a:t>Доступність навчання</a:t>
          </a:r>
          <a:endParaRPr lang="ru-RU" dirty="0"/>
        </a:p>
      </dgm:t>
    </dgm:pt>
    <dgm:pt modelId="{F16B5BF2-23F5-4973-9EF6-4BE441A5DA8E}" type="parTrans" cxnId="{298D46A9-EF41-4B1A-915A-AFEFE42413BE}">
      <dgm:prSet/>
      <dgm:spPr/>
      <dgm:t>
        <a:bodyPr/>
        <a:lstStyle/>
        <a:p>
          <a:endParaRPr lang="ru-RU"/>
        </a:p>
      </dgm:t>
    </dgm:pt>
    <dgm:pt modelId="{62BBD5A9-BD66-476B-A9C3-01F9505DF80A}" type="sibTrans" cxnId="{298D46A9-EF41-4B1A-915A-AFEFE42413BE}">
      <dgm:prSet/>
      <dgm:spPr/>
      <dgm:t>
        <a:bodyPr/>
        <a:lstStyle/>
        <a:p>
          <a:endParaRPr lang="ru-RU"/>
        </a:p>
      </dgm:t>
    </dgm:pt>
    <dgm:pt modelId="{6C3F7758-9711-42A9-9829-39DE7735CD77}" type="pres">
      <dgm:prSet presAssocID="{4983BD68-1D47-4796-9E10-F96B00C42F0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EA9A41-D85E-4838-9172-70F978C8719D}" type="pres">
      <dgm:prSet presAssocID="{3A479214-74D8-4DE6-95D5-D9F4715C49C8}" presName="composite" presStyleCnt="0"/>
      <dgm:spPr/>
    </dgm:pt>
    <dgm:pt modelId="{84E6FEF1-AE7B-4FB7-B9B6-F93ED25CB740}" type="pres">
      <dgm:prSet presAssocID="{3A479214-74D8-4DE6-95D5-D9F4715C49C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B8C43E-F672-4B2D-9E20-BCE7D419BD6A}" type="pres">
      <dgm:prSet presAssocID="{3A479214-74D8-4DE6-95D5-D9F4715C49C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95CB2-787F-4696-9B40-46CFE6BBA12C}" type="pres">
      <dgm:prSet presAssocID="{3DB8E694-DB8F-4DD6-B291-F84B42063628}" presName="sp" presStyleCnt="0"/>
      <dgm:spPr/>
    </dgm:pt>
    <dgm:pt modelId="{57C390CA-841E-427B-B668-ED47A8AE2D38}" type="pres">
      <dgm:prSet presAssocID="{D8C3823C-1E8E-4BD9-A250-7F65287A6B76}" presName="composite" presStyleCnt="0"/>
      <dgm:spPr/>
    </dgm:pt>
    <dgm:pt modelId="{C006AFEA-8133-4BAC-9822-7B772EA3DF1E}" type="pres">
      <dgm:prSet presAssocID="{D8C3823C-1E8E-4BD9-A250-7F65287A6B7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8F029-C261-4EEA-AD8B-415DDCE2D73E}" type="pres">
      <dgm:prSet presAssocID="{D8C3823C-1E8E-4BD9-A250-7F65287A6B7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C285E-F6AE-4CDE-912C-FDD3713A6272}" type="pres">
      <dgm:prSet presAssocID="{9805ECD0-2A1D-4D24-ACE3-D873410D2CCC}" presName="sp" presStyleCnt="0"/>
      <dgm:spPr/>
    </dgm:pt>
    <dgm:pt modelId="{2ED4F2AA-D8F0-4A84-988E-C81DEC584675}" type="pres">
      <dgm:prSet presAssocID="{04D305B1-147E-4512-AF19-FAF3E2A4053D}" presName="composite" presStyleCnt="0"/>
      <dgm:spPr/>
    </dgm:pt>
    <dgm:pt modelId="{3268D93F-54AF-4B10-8A4D-6D39808E048D}" type="pres">
      <dgm:prSet presAssocID="{04D305B1-147E-4512-AF19-FAF3E2A4053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F703D-D0C3-4035-994F-C05D74F7DAE0}" type="pres">
      <dgm:prSet presAssocID="{04D305B1-147E-4512-AF19-FAF3E2A4053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4F444C-CC09-4951-88A3-269B3185E117}" srcId="{4983BD68-1D47-4796-9E10-F96B00C42F0D}" destId="{3A479214-74D8-4DE6-95D5-D9F4715C49C8}" srcOrd="0" destOrd="0" parTransId="{2478BBD0-0D42-4514-85C5-A8057B8F65E1}" sibTransId="{3DB8E694-DB8F-4DD6-B291-F84B42063628}"/>
    <dgm:cxn modelId="{3283D8AF-5961-4458-99B0-E0BA0EB7D3DA}" srcId="{4983BD68-1D47-4796-9E10-F96B00C42F0D}" destId="{04D305B1-147E-4512-AF19-FAF3E2A4053D}" srcOrd="2" destOrd="0" parTransId="{9095D212-1A1A-451C-9A02-5643B864E303}" sibTransId="{F8E18EC0-4770-497D-958B-DFB5542E0AA1}"/>
    <dgm:cxn modelId="{0EFC287B-B3DB-49D8-B9E7-5EAD5E562784}" type="presOf" srcId="{F81A3FB9-F7F3-47EA-AD54-47F2CE8DBF7E}" destId="{C7B8F029-C261-4EEA-AD8B-415DDCE2D73E}" srcOrd="0" destOrd="0" presId="urn:microsoft.com/office/officeart/2005/8/layout/chevron2"/>
    <dgm:cxn modelId="{ADC930FC-C83F-4ECA-9565-92421F20C261}" srcId="{04D305B1-147E-4512-AF19-FAF3E2A4053D}" destId="{A1CA6E78-4BBB-4EBE-BF50-E4198151BE93}" srcOrd="0" destOrd="0" parTransId="{75C8BB65-E78C-46A7-AAF6-825AA861338C}" sibTransId="{D765276E-6D4C-4486-AF65-FAA693988D77}"/>
    <dgm:cxn modelId="{39D5917E-4E46-4279-98E7-C04B56000C61}" srcId="{4983BD68-1D47-4796-9E10-F96B00C42F0D}" destId="{D8C3823C-1E8E-4BD9-A250-7F65287A6B76}" srcOrd="1" destOrd="0" parTransId="{A8EC58B3-AE61-419E-BD82-C1978AB7C5F9}" sibTransId="{9805ECD0-2A1D-4D24-ACE3-D873410D2CCC}"/>
    <dgm:cxn modelId="{A6897DBF-41C1-43EF-9EAB-A1C72C0A8487}" type="presOf" srcId="{D8C3823C-1E8E-4BD9-A250-7F65287A6B76}" destId="{C006AFEA-8133-4BAC-9822-7B772EA3DF1E}" srcOrd="0" destOrd="0" presId="urn:microsoft.com/office/officeart/2005/8/layout/chevron2"/>
    <dgm:cxn modelId="{BE13E6DA-4E29-4DE5-8D5A-6CB30846E652}" type="presOf" srcId="{3A479214-74D8-4DE6-95D5-D9F4715C49C8}" destId="{84E6FEF1-AE7B-4FB7-B9B6-F93ED25CB740}" srcOrd="0" destOrd="0" presId="urn:microsoft.com/office/officeart/2005/8/layout/chevron2"/>
    <dgm:cxn modelId="{E78F2DDC-143D-4293-AAE9-670C5333C081}" srcId="{D8C3823C-1E8E-4BD9-A250-7F65287A6B76}" destId="{F81A3FB9-F7F3-47EA-AD54-47F2CE8DBF7E}" srcOrd="0" destOrd="0" parTransId="{64FFB0AD-997E-4749-AA6F-32F8FB88506B}" sibTransId="{FFECC1FB-6CA6-4739-AE21-67AE43D32ECE}"/>
    <dgm:cxn modelId="{C4B3E568-1308-48DD-B319-D2F349D4FA66}" type="presOf" srcId="{04D305B1-147E-4512-AF19-FAF3E2A4053D}" destId="{3268D93F-54AF-4B10-8A4D-6D39808E048D}" srcOrd="0" destOrd="0" presId="urn:microsoft.com/office/officeart/2005/8/layout/chevron2"/>
    <dgm:cxn modelId="{D17472F7-6CD2-40BB-90C6-8F3046B50ABC}" type="presOf" srcId="{4983BD68-1D47-4796-9E10-F96B00C42F0D}" destId="{6C3F7758-9711-42A9-9829-39DE7735CD77}" srcOrd="0" destOrd="0" presId="urn:microsoft.com/office/officeart/2005/8/layout/chevron2"/>
    <dgm:cxn modelId="{298D46A9-EF41-4B1A-915A-AFEFE42413BE}" srcId="{3A479214-74D8-4DE6-95D5-D9F4715C49C8}" destId="{4650A499-2476-436C-A0A2-2FBA915CE6BC}" srcOrd="0" destOrd="0" parTransId="{F16B5BF2-23F5-4973-9EF6-4BE441A5DA8E}" sibTransId="{62BBD5A9-BD66-476B-A9C3-01F9505DF80A}"/>
    <dgm:cxn modelId="{16424CEE-50C6-46B5-BB99-DB832BC5834B}" type="presOf" srcId="{A1CA6E78-4BBB-4EBE-BF50-E4198151BE93}" destId="{E55F703D-D0C3-4035-994F-C05D74F7DAE0}" srcOrd="0" destOrd="0" presId="urn:microsoft.com/office/officeart/2005/8/layout/chevron2"/>
    <dgm:cxn modelId="{75F692D6-28C7-4EA0-99FF-A33ACEAEA6B2}" type="presOf" srcId="{4650A499-2476-436C-A0A2-2FBA915CE6BC}" destId="{52B8C43E-F672-4B2D-9E20-BCE7D419BD6A}" srcOrd="0" destOrd="0" presId="urn:microsoft.com/office/officeart/2005/8/layout/chevron2"/>
    <dgm:cxn modelId="{18B34FB6-9FC0-4439-86D1-3272C121EC2D}" type="presParOf" srcId="{6C3F7758-9711-42A9-9829-39DE7735CD77}" destId="{E7EA9A41-D85E-4838-9172-70F978C8719D}" srcOrd="0" destOrd="0" presId="urn:microsoft.com/office/officeart/2005/8/layout/chevron2"/>
    <dgm:cxn modelId="{5C3E9969-2A48-4E15-87DE-A0FF78E0DE45}" type="presParOf" srcId="{E7EA9A41-D85E-4838-9172-70F978C8719D}" destId="{84E6FEF1-AE7B-4FB7-B9B6-F93ED25CB740}" srcOrd="0" destOrd="0" presId="urn:microsoft.com/office/officeart/2005/8/layout/chevron2"/>
    <dgm:cxn modelId="{382C451E-9166-4CBF-BB3B-8C3453694DD1}" type="presParOf" srcId="{E7EA9A41-D85E-4838-9172-70F978C8719D}" destId="{52B8C43E-F672-4B2D-9E20-BCE7D419BD6A}" srcOrd="1" destOrd="0" presId="urn:microsoft.com/office/officeart/2005/8/layout/chevron2"/>
    <dgm:cxn modelId="{31B80E91-6AB1-4537-BECB-F50BD8D62A61}" type="presParOf" srcId="{6C3F7758-9711-42A9-9829-39DE7735CD77}" destId="{39095CB2-787F-4696-9B40-46CFE6BBA12C}" srcOrd="1" destOrd="0" presId="urn:microsoft.com/office/officeart/2005/8/layout/chevron2"/>
    <dgm:cxn modelId="{E64DF794-5416-40D8-9B21-94AACF9782A4}" type="presParOf" srcId="{6C3F7758-9711-42A9-9829-39DE7735CD77}" destId="{57C390CA-841E-427B-B668-ED47A8AE2D38}" srcOrd="2" destOrd="0" presId="urn:microsoft.com/office/officeart/2005/8/layout/chevron2"/>
    <dgm:cxn modelId="{9929F6E9-42D2-4311-AD57-B3D00A7008F5}" type="presParOf" srcId="{57C390CA-841E-427B-B668-ED47A8AE2D38}" destId="{C006AFEA-8133-4BAC-9822-7B772EA3DF1E}" srcOrd="0" destOrd="0" presId="urn:microsoft.com/office/officeart/2005/8/layout/chevron2"/>
    <dgm:cxn modelId="{C4F26215-2DD0-4BFF-B09B-D59ED0FC8003}" type="presParOf" srcId="{57C390CA-841E-427B-B668-ED47A8AE2D38}" destId="{C7B8F029-C261-4EEA-AD8B-415DDCE2D73E}" srcOrd="1" destOrd="0" presId="urn:microsoft.com/office/officeart/2005/8/layout/chevron2"/>
    <dgm:cxn modelId="{848A8205-2B3B-43CC-A83A-D0A4101D18BE}" type="presParOf" srcId="{6C3F7758-9711-42A9-9829-39DE7735CD77}" destId="{53DC285E-F6AE-4CDE-912C-FDD3713A6272}" srcOrd="3" destOrd="0" presId="urn:microsoft.com/office/officeart/2005/8/layout/chevron2"/>
    <dgm:cxn modelId="{F2C09DAB-922B-43E4-A657-E653BC5E30D2}" type="presParOf" srcId="{6C3F7758-9711-42A9-9829-39DE7735CD77}" destId="{2ED4F2AA-D8F0-4A84-988E-C81DEC584675}" srcOrd="4" destOrd="0" presId="urn:microsoft.com/office/officeart/2005/8/layout/chevron2"/>
    <dgm:cxn modelId="{AA7F79AE-F1BB-414A-9285-2665D2F9BDF0}" type="presParOf" srcId="{2ED4F2AA-D8F0-4A84-988E-C81DEC584675}" destId="{3268D93F-54AF-4B10-8A4D-6D39808E048D}" srcOrd="0" destOrd="0" presId="urn:microsoft.com/office/officeart/2005/8/layout/chevron2"/>
    <dgm:cxn modelId="{C009BD4D-95AD-4142-B359-14FA54ED9355}" type="presParOf" srcId="{2ED4F2AA-D8F0-4A84-988E-C81DEC584675}" destId="{E55F703D-D0C3-4035-994F-C05D74F7DAE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723CCD-2B45-4D23-B141-E09ECC94342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9FADAB-BF21-4B9B-A9B5-B29143DCD768}">
      <dgm:prSet phldrT="[Текст]" custT="1"/>
      <dgm:spPr/>
      <dgm:t>
        <a:bodyPr/>
        <a:lstStyle/>
        <a:p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стимулювання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інтелектуальної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активності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студентів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з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допомогою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визначення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цілей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вивчення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і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застосування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матеріалу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, а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також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залучення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студентів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до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відбору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обробки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матеріалу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.</a:t>
          </a:r>
          <a:endParaRPr lang="ru-RU" sz="1600" b="0" dirty="0">
            <a:solidFill>
              <a:schemeClr val="tx1"/>
            </a:solidFill>
            <a:latin typeface="Georgia" pitchFamily="18" charset="0"/>
          </a:endParaRPr>
        </a:p>
      </dgm:t>
    </dgm:pt>
    <dgm:pt modelId="{9532F592-AB85-400A-A61D-27B531EDFA6E}" type="parTrans" cxnId="{2B5CB1B2-BFE5-474F-A768-B586E482E286}">
      <dgm:prSet/>
      <dgm:spPr/>
      <dgm:t>
        <a:bodyPr/>
        <a:lstStyle/>
        <a:p>
          <a:endParaRPr lang="ru-RU"/>
        </a:p>
      </dgm:t>
    </dgm:pt>
    <dgm:pt modelId="{A331B23F-3ABF-4037-A119-FB7E3F476BFC}" type="sibTrans" cxnId="{2B5CB1B2-BFE5-474F-A768-B586E482E286}">
      <dgm:prSet/>
      <dgm:spPr/>
      <dgm:t>
        <a:bodyPr/>
        <a:lstStyle/>
        <a:p>
          <a:endParaRPr lang="ru-RU"/>
        </a:p>
      </dgm:t>
    </dgm:pt>
    <dgm:pt modelId="{E578FD61-132F-450D-A424-7DA4DD87F5B4}">
      <dgm:prSet phldrT="[Текст]" custT="1"/>
      <dgm:spPr/>
      <dgm:t>
        <a:bodyPr/>
        <a:lstStyle/>
        <a:p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розвиток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пізнавальної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мотивації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досягається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шляхом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чіткого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визначення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цінностей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внутрішніх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мотивів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спонукають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до 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навчання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;</a:t>
          </a:r>
          <a:endParaRPr lang="ru-RU" sz="1600" b="0" dirty="0">
            <a:solidFill>
              <a:schemeClr val="tx1"/>
            </a:solidFill>
            <a:latin typeface="Georgia" pitchFamily="18" charset="0"/>
          </a:endParaRPr>
        </a:p>
      </dgm:t>
    </dgm:pt>
    <dgm:pt modelId="{8723FC4E-63AB-4660-B5B4-A61B0CA44821}" type="parTrans" cxnId="{48E62FD0-7721-4860-95AD-8B7C08891A31}">
      <dgm:prSet/>
      <dgm:spPr/>
      <dgm:t>
        <a:bodyPr/>
        <a:lstStyle/>
        <a:p>
          <a:endParaRPr lang="ru-RU"/>
        </a:p>
      </dgm:t>
    </dgm:pt>
    <dgm:pt modelId="{53968AE6-445A-4CC5-BFDB-4356B08E2697}" type="sibTrans" cxnId="{48E62FD0-7721-4860-95AD-8B7C08891A31}">
      <dgm:prSet/>
      <dgm:spPr/>
      <dgm:t>
        <a:bodyPr/>
        <a:lstStyle/>
        <a:p>
          <a:endParaRPr lang="ru-RU"/>
        </a:p>
      </dgm:t>
    </dgm:pt>
    <dgm:pt modelId="{0C90B463-C179-4F78-A75F-707438306C69}">
      <dgm:prSet phldrT="[Текст]" custT="1"/>
      <dgm:spPr/>
      <dgm:t>
        <a:bodyPr/>
        <a:lstStyle/>
        <a:p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розвиток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здібностей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навичок</a:t>
          </a:r>
          <a:r>
            <a:rPr lang="ru-RU" sz="1600" b="1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dirty="0" err="1" smtClean="0">
              <a:solidFill>
                <a:schemeClr val="tx1"/>
              </a:solidFill>
              <a:latin typeface="Georgia" pitchFamily="18" charset="0"/>
            </a:rPr>
            <a:t>самонавчання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досягається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шляхом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розширення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поглиблення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навчальних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технологій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та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 </a:t>
          </a:r>
          <a:r>
            <a:rPr lang="ru-RU" sz="1600" b="0" i="0" dirty="0" err="1" smtClean="0">
              <a:solidFill>
                <a:schemeClr val="tx1"/>
              </a:solidFill>
              <a:latin typeface="Georgia" pitchFamily="18" charset="0"/>
            </a:rPr>
            <a:t>прийомів</a:t>
          </a:r>
          <a:r>
            <a:rPr lang="ru-RU" sz="1600" b="0" i="0" dirty="0" smtClean="0">
              <a:solidFill>
                <a:schemeClr val="tx1"/>
              </a:solidFill>
              <a:latin typeface="Georgia" pitchFamily="18" charset="0"/>
            </a:rPr>
            <a:t>.</a:t>
          </a:r>
          <a:endParaRPr lang="ru-RU" sz="1600" b="0" dirty="0">
            <a:solidFill>
              <a:schemeClr val="tx1"/>
            </a:solidFill>
            <a:latin typeface="Georgia" pitchFamily="18" charset="0"/>
          </a:endParaRPr>
        </a:p>
      </dgm:t>
    </dgm:pt>
    <dgm:pt modelId="{F6DC0757-F3BF-483F-9087-987F4ADFEAE8}" type="parTrans" cxnId="{B044C402-818C-4AA7-A134-A6DE29FFCED4}">
      <dgm:prSet/>
      <dgm:spPr/>
      <dgm:t>
        <a:bodyPr/>
        <a:lstStyle/>
        <a:p>
          <a:endParaRPr lang="ru-RU"/>
        </a:p>
      </dgm:t>
    </dgm:pt>
    <dgm:pt modelId="{AB75FFFA-E97D-4616-8FC8-FF0AA9137BB4}" type="sibTrans" cxnId="{B044C402-818C-4AA7-A134-A6DE29FFCED4}">
      <dgm:prSet/>
      <dgm:spPr/>
      <dgm:t>
        <a:bodyPr/>
        <a:lstStyle/>
        <a:p>
          <a:endParaRPr lang="ru-RU"/>
        </a:p>
      </dgm:t>
    </dgm:pt>
    <dgm:pt modelId="{EE561011-E0AD-4F06-A9DF-4BBEF2BCE499}" type="pres">
      <dgm:prSet presAssocID="{93723CCD-2B45-4D23-B141-E09ECC94342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783C1E-279B-4E44-B6C7-5EA1C5FD637D}" type="pres">
      <dgm:prSet presAssocID="{549FADAB-BF21-4B9B-A9B5-B29143DCD768}" presName="parentLin" presStyleCnt="0"/>
      <dgm:spPr/>
    </dgm:pt>
    <dgm:pt modelId="{CE228F62-1C89-4F8D-9D10-D84F9884D4E0}" type="pres">
      <dgm:prSet presAssocID="{549FADAB-BF21-4B9B-A9B5-B29143DCD76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2CEC4B1-3531-4085-B676-98611333920F}" type="pres">
      <dgm:prSet presAssocID="{549FADAB-BF21-4B9B-A9B5-B29143DCD76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6977E-70C3-467A-AA8A-2E1F3C82C46C}" type="pres">
      <dgm:prSet presAssocID="{549FADAB-BF21-4B9B-A9B5-B29143DCD768}" presName="negativeSpace" presStyleCnt="0"/>
      <dgm:spPr/>
    </dgm:pt>
    <dgm:pt modelId="{5D20D59F-1355-43F5-862B-E6BA72C7E5A8}" type="pres">
      <dgm:prSet presAssocID="{549FADAB-BF21-4B9B-A9B5-B29143DCD768}" presName="childText" presStyleLbl="conFgAcc1" presStyleIdx="0" presStyleCnt="3">
        <dgm:presLayoutVars>
          <dgm:bulletEnabled val="1"/>
        </dgm:presLayoutVars>
      </dgm:prSet>
      <dgm:spPr/>
    </dgm:pt>
    <dgm:pt modelId="{9766E55E-FDA8-4BFE-B142-14C2975ED08F}" type="pres">
      <dgm:prSet presAssocID="{A331B23F-3ABF-4037-A119-FB7E3F476BFC}" presName="spaceBetweenRectangles" presStyleCnt="0"/>
      <dgm:spPr/>
    </dgm:pt>
    <dgm:pt modelId="{3F4F0108-B41F-4566-B986-A57B66A48271}" type="pres">
      <dgm:prSet presAssocID="{E578FD61-132F-450D-A424-7DA4DD87F5B4}" presName="parentLin" presStyleCnt="0"/>
      <dgm:spPr/>
    </dgm:pt>
    <dgm:pt modelId="{99BB4147-63DC-44CA-9B4E-67B9F708D8C4}" type="pres">
      <dgm:prSet presAssocID="{E578FD61-132F-450D-A424-7DA4DD87F5B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4504D5A-8A10-4A6A-A776-9197A960231E}" type="pres">
      <dgm:prSet presAssocID="{E578FD61-132F-450D-A424-7DA4DD87F5B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539EB-12A2-43CB-A14D-4BFF56A4AF42}" type="pres">
      <dgm:prSet presAssocID="{E578FD61-132F-450D-A424-7DA4DD87F5B4}" presName="negativeSpace" presStyleCnt="0"/>
      <dgm:spPr/>
    </dgm:pt>
    <dgm:pt modelId="{9B5A1BCC-6C98-4BF7-AFE9-0A44BEEB0BFA}" type="pres">
      <dgm:prSet presAssocID="{E578FD61-132F-450D-A424-7DA4DD87F5B4}" presName="childText" presStyleLbl="conFgAcc1" presStyleIdx="1" presStyleCnt="3">
        <dgm:presLayoutVars>
          <dgm:bulletEnabled val="1"/>
        </dgm:presLayoutVars>
      </dgm:prSet>
      <dgm:spPr/>
    </dgm:pt>
    <dgm:pt modelId="{5C5B0152-0792-4BD3-B8A1-6093B29CA091}" type="pres">
      <dgm:prSet presAssocID="{53968AE6-445A-4CC5-BFDB-4356B08E2697}" presName="spaceBetweenRectangles" presStyleCnt="0"/>
      <dgm:spPr/>
    </dgm:pt>
    <dgm:pt modelId="{42FE01BA-7356-4740-92D1-8E702ACAC7FB}" type="pres">
      <dgm:prSet presAssocID="{0C90B463-C179-4F78-A75F-707438306C69}" presName="parentLin" presStyleCnt="0"/>
      <dgm:spPr/>
    </dgm:pt>
    <dgm:pt modelId="{CAABB6DC-EF95-4DA0-B8AA-44EACFD79C2B}" type="pres">
      <dgm:prSet presAssocID="{0C90B463-C179-4F78-A75F-707438306C6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5D229EC-3E74-41D9-9A61-23AB5F453930}" type="pres">
      <dgm:prSet presAssocID="{0C90B463-C179-4F78-A75F-707438306C6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5419C-A798-4737-A0A7-D6C880B4C727}" type="pres">
      <dgm:prSet presAssocID="{0C90B463-C179-4F78-A75F-707438306C69}" presName="negativeSpace" presStyleCnt="0"/>
      <dgm:spPr/>
    </dgm:pt>
    <dgm:pt modelId="{03AAE7E4-A3B3-41E2-8CDC-E8B762992905}" type="pres">
      <dgm:prSet presAssocID="{0C90B463-C179-4F78-A75F-707438306C6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59EA67-E054-42A3-A6C9-96B9C147645C}" type="presOf" srcId="{E578FD61-132F-450D-A424-7DA4DD87F5B4}" destId="{C4504D5A-8A10-4A6A-A776-9197A960231E}" srcOrd="1" destOrd="0" presId="urn:microsoft.com/office/officeart/2005/8/layout/list1"/>
    <dgm:cxn modelId="{70C1B975-D66A-4DF8-9DAB-101CA21F6FEF}" type="presOf" srcId="{93723CCD-2B45-4D23-B141-E09ECC943429}" destId="{EE561011-E0AD-4F06-A9DF-4BBEF2BCE499}" srcOrd="0" destOrd="0" presId="urn:microsoft.com/office/officeart/2005/8/layout/list1"/>
    <dgm:cxn modelId="{1E5BDB49-3A9D-4103-8702-E468F78CF3E6}" type="presOf" srcId="{E578FD61-132F-450D-A424-7DA4DD87F5B4}" destId="{99BB4147-63DC-44CA-9B4E-67B9F708D8C4}" srcOrd="0" destOrd="0" presId="urn:microsoft.com/office/officeart/2005/8/layout/list1"/>
    <dgm:cxn modelId="{2B5CB1B2-BFE5-474F-A768-B586E482E286}" srcId="{93723CCD-2B45-4D23-B141-E09ECC943429}" destId="{549FADAB-BF21-4B9B-A9B5-B29143DCD768}" srcOrd="0" destOrd="0" parTransId="{9532F592-AB85-400A-A61D-27B531EDFA6E}" sibTransId="{A331B23F-3ABF-4037-A119-FB7E3F476BFC}"/>
    <dgm:cxn modelId="{B044C402-818C-4AA7-A134-A6DE29FFCED4}" srcId="{93723CCD-2B45-4D23-B141-E09ECC943429}" destId="{0C90B463-C179-4F78-A75F-707438306C69}" srcOrd="2" destOrd="0" parTransId="{F6DC0757-F3BF-483F-9087-987F4ADFEAE8}" sibTransId="{AB75FFFA-E97D-4616-8FC8-FF0AA9137BB4}"/>
    <dgm:cxn modelId="{B3C51972-0BFB-40D6-86E0-E4D241931A81}" type="presOf" srcId="{549FADAB-BF21-4B9B-A9B5-B29143DCD768}" destId="{CE228F62-1C89-4F8D-9D10-D84F9884D4E0}" srcOrd="0" destOrd="0" presId="urn:microsoft.com/office/officeart/2005/8/layout/list1"/>
    <dgm:cxn modelId="{143EF173-EBB0-4A36-95B7-68611E43174A}" type="presOf" srcId="{549FADAB-BF21-4B9B-A9B5-B29143DCD768}" destId="{52CEC4B1-3531-4085-B676-98611333920F}" srcOrd="1" destOrd="0" presId="urn:microsoft.com/office/officeart/2005/8/layout/list1"/>
    <dgm:cxn modelId="{4D8DD06B-CCBF-41C1-863E-705A29FFD134}" type="presOf" srcId="{0C90B463-C179-4F78-A75F-707438306C69}" destId="{CAABB6DC-EF95-4DA0-B8AA-44EACFD79C2B}" srcOrd="0" destOrd="0" presId="urn:microsoft.com/office/officeart/2005/8/layout/list1"/>
    <dgm:cxn modelId="{48E62FD0-7721-4860-95AD-8B7C08891A31}" srcId="{93723CCD-2B45-4D23-B141-E09ECC943429}" destId="{E578FD61-132F-450D-A424-7DA4DD87F5B4}" srcOrd="1" destOrd="0" parTransId="{8723FC4E-63AB-4660-B5B4-A61B0CA44821}" sibTransId="{53968AE6-445A-4CC5-BFDB-4356B08E2697}"/>
    <dgm:cxn modelId="{2878751D-8BF5-4CF7-AA3D-15BE7E4DA787}" type="presOf" srcId="{0C90B463-C179-4F78-A75F-707438306C69}" destId="{C5D229EC-3E74-41D9-9A61-23AB5F453930}" srcOrd="1" destOrd="0" presId="urn:microsoft.com/office/officeart/2005/8/layout/list1"/>
    <dgm:cxn modelId="{F4F59F06-D95F-44CF-BB11-630EFE2191AD}" type="presParOf" srcId="{EE561011-E0AD-4F06-A9DF-4BBEF2BCE499}" destId="{4C783C1E-279B-4E44-B6C7-5EA1C5FD637D}" srcOrd="0" destOrd="0" presId="urn:microsoft.com/office/officeart/2005/8/layout/list1"/>
    <dgm:cxn modelId="{1A273462-E77F-45D1-AF67-DF115B8CF300}" type="presParOf" srcId="{4C783C1E-279B-4E44-B6C7-5EA1C5FD637D}" destId="{CE228F62-1C89-4F8D-9D10-D84F9884D4E0}" srcOrd="0" destOrd="0" presId="urn:microsoft.com/office/officeart/2005/8/layout/list1"/>
    <dgm:cxn modelId="{3FA33760-7625-4792-BFBB-775083614A91}" type="presParOf" srcId="{4C783C1E-279B-4E44-B6C7-5EA1C5FD637D}" destId="{52CEC4B1-3531-4085-B676-98611333920F}" srcOrd="1" destOrd="0" presId="urn:microsoft.com/office/officeart/2005/8/layout/list1"/>
    <dgm:cxn modelId="{778C24EC-871C-46F0-8E5C-8AFEBCAA79DA}" type="presParOf" srcId="{EE561011-E0AD-4F06-A9DF-4BBEF2BCE499}" destId="{4BB6977E-70C3-467A-AA8A-2E1F3C82C46C}" srcOrd="1" destOrd="0" presId="urn:microsoft.com/office/officeart/2005/8/layout/list1"/>
    <dgm:cxn modelId="{E1B9CFEB-1D65-46E4-83F7-319B70306E7E}" type="presParOf" srcId="{EE561011-E0AD-4F06-A9DF-4BBEF2BCE499}" destId="{5D20D59F-1355-43F5-862B-E6BA72C7E5A8}" srcOrd="2" destOrd="0" presId="urn:microsoft.com/office/officeart/2005/8/layout/list1"/>
    <dgm:cxn modelId="{C2261B3B-5980-494C-B3EC-1CA8E32DAA55}" type="presParOf" srcId="{EE561011-E0AD-4F06-A9DF-4BBEF2BCE499}" destId="{9766E55E-FDA8-4BFE-B142-14C2975ED08F}" srcOrd="3" destOrd="0" presId="urn:microsoft.com/office/officeart/2005/8/layout/list1"/>
    <dgm:cxn modelId="{A8BDAA46-3C29-415D-859E-EF2BDCA54D12}" type="presParOf" srcId="{EE561011-E0AD-4F06-A9DF-4BBEF2BCE499}" destId="{3F4F0108-B41F-4566-B986-A57B66A48271}" srcOrd="4" destOrd="0" presId="urn:microsoft.com/office/officeart/2005/8/layout/list1"/>
    <dgm:cxn modelId="{35776237-4003-44D2-B5E8-E3439D0F622C}" type="presParOf" srcId="{3F4F0108-B41F-4566-B986-A57B66A48271}" destId="{99BB4147-63DC-44CA-9B4E-67B9F708D8C4}" srcOrd="0" destOrd="0" presId="urn:microsoft.com/office/officeart/2005/8/layout/list1"/>
    <dgm:cxn modelId="{782FE6CB-2AFF-4934-9BDD-FA7376D9292D}" type="presParOf" srcId="{3F4F0108-B41F-4566-B986-A57B66A48271}" destId="{C4504D5A-8A10-4A6A-A776-9197A960231E}" srcOrd="1" destOrd="0" presId="urn:microsoft.com/office/officeart/2005/8/layout/list1"/>
    <dgm:cxn modelId="{6247EBAF-4E14-4D15-B58D-7165DDBDCD20}" type="presParOf" srcId="{EE561011-E0AD-4F06-A9DF-4BBEF2BCE499}" destId="{0BF539EB-12A2-43CB-A14D-4BFF56A4AF42}" srcOrd="5" destOrd="0" presId="urn:microsoft.com/office/officeart/2005/8/layout/list1"/>
    <dgm:cxn modelId="{46ECD4C0-3673-47CA-BBD3-3F8E6775B96B}" type="presParOf" srcId="{EE561011-E0AD-4F06-A9DF-4BBEF2BCE499}" destId="{9B5A1BCC-6C98-4BF7-AFE9-0A44BEEB0BFA}" srcOrd="6" destOrd="0" presId="urn:microsoft.com/office/officeart/2005/8/layout/list1"/>
    <dgm:cxn modelId="{DF304E00-86C0-4001-8AF0-78F21FDCBBC2}" type="presParOf" srcId="{EE561011-E0AD-4F06-A9DF-4BBEF2BCE499}" destId="{5C5B0152-0792-4BD3-B8A1-6093B29CA091}" srcOrd="7" destOrd="0" presId="urn:microsoft.com/office/officeart/2005/8/layout/list1"/>
    <dgm:cxn modelId="{EA849DBE-E0FF-410E-BDD6-35726064464A}" type="presParOf" srcId="{EE561011-E0AD-4F06-A9DF-4BBEF2BCE499}" destId="{42FE01BA-7356-4740-92D1-8E702ACAC7FB}" srcOrd="8" destOrd="0" presId="urn:microsoft.com/office/officeart/2005/8/layout/list1"/>
    <dgm:cxn modelId="{612049A4-5720-44C9-AAD6-FFA380ACA5B3}" type="presParOf" srcId="{42FE01BA-7356-4740-92D1-8E702ACAC7FB}" destId="{CAABB6DC-EF95-4DA0-B8AA-44EACFD79C2B}" srcOrd="0" destOrd="0" presId="urn:microsoft.com/office/officeart/2005/8/layout/list1"/>
    <dgm:cxn modelId="{EDE88A61-3C3E-4D2C-AEFA-F4FAC2D44385}" type="presParOf" srcId="{42FE01BA-7356-4740-92D1-8E702ACAC7FB}" destId="{C5D229EC-3E74-41D9-9A61-23AB5F453930}" srcOrd="1" destOrd="0" presId="urn:microsoft.com/office/officeart/2005/8/layout/list1"/>
    <dgm:cxn modelId="{F7F16FEB-61A2-4911-98CB-4F9FF9441103}" type="presParOf" srcId="{EE561011-E0AD-4F06-A9DF-4BBEF2BCE499}" destId="{6B65419C-A798-4737-A0A7-D6C880B4C727}" srcOrd="9" destOrd="0" presId="urn:microsoft.com/office/officeart/2005/8/layout/list1"/>
    <dgm:cxn modelId="{F863BEF2-7BEA-4E85-9F32-B4EB5A563FF1}" type="presParOf" srcId="{EE561011-E0AD-4F06-A9DF-4BBEF2BCE499}" destId="{03AAE7E4-A3B3-41E2-8CDC-E8B76299290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6FEF1-AE7B-4FB7-B9B6-F93ED25CB740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1)</a:t>
          </a:r>
          <a:endParaRPr lang="ru-RU" sz="3000" kern="1200" dirty="0"/>
        </a:p>
      </dsp:txBody>
      <dsp:txXfrm rot="-5400000">
        <a:off x="1" y="520688"/>
        <a:ext cx="1039018" cy="445294"/>
      </dsp:txXfrm>
    </dsp:sp>
    <dsp:sp modelId="{52B8C43E-F672-4B2D-9E20-BCE7D419BD6A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Доступність навчання</a:t>
          </a:r>
          <a:endParaRPr lang="ru-RU" sz="2100" kern="1200" dirty="0"/>
        </a:p>
      </dsp:txBody>
      <dsp:txXfrm rot="-5400000">
        <a:off x="1039018" y="48278"/>
        <a:ext cx="5009883" cy="870607"/>
      </dsp:txXfrm>
    </dsp:sp>
    <dsp:sp modelId="{C006AFEA-8133-4BAC-9822-7B772EA3DF1E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46761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46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2)</a:t>
          </a:r>
          <a:endParaRPr lang="ru-RU" sz="3000" kern="1200" dirty="0"/>
        </a:p>
      </dsp:txBody>
      <dsp:txXfrm rot="-5400000">
        <a:off x="1" y="1809352"/>
        <a:ext cx="1039018" cy="445294"/>
      </dsp:txXfrm>
    </dsp:sp>
    <dsp:sp modelId="{C7B8F029-C261-4EEA-AD8B-415DDCE2D73E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46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 Використання нових форм представлення та організації інформації</a:t>
          </a:r>
          <a:endParaRPr lang="ru-RU" sz="2100" kern="1200" dirty="0"/>
        </a:p>
      </dsp:txBody>
      <dsp:txXfrm rot="-5400000">
        <a:off x="1039018" y="1336942"/>
        <a:ext cx="5009883" cy="870607"/>
      </dsp:txXfrm>
    </dsp:sp>
    <dsp:sp modelId="{3268D93F-54AF-4B10-8A4D-6D39808E048D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46761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46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 smtClean="0"/>
            <a:t>3)</a:t>
          </a:r>
          <a:endParaRPr lang="ru-RU" sz="3000" kern="1200" dirty="0"/>
        </a:p>
      </dsp:txBody>
      <dsp:txXfrm rot="-5400000">
        <a:off x="1" y="3098016"/>
        <a:ext cx="1039018" cy="445294"/>
      </dsp:txXfrm>
    </dsp:sp>
    <dsp:sp modelId="{E55F703D-D0C3-4035-994F-C05D74F7DAE0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50000"/>
              <a:hueOff val="0"/>
              <a:satOff val="0"/>
              <a:lumOff val="467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kern="1200" dirty="0" smtClean="0"/>
            <a:t>Використання великого обсягу довідкової інформації як додаткової.</a:t>
          </a:r>
          <a:endParaRPr lang="ru-RU" sz="2100" kern="1200" dirty="0"/>
        </a:p>
      </dsp:txBody>
      <dsp:txXfrm rot="-5400000">
        <a:off x="1039018" y="2625605"/>
        <a:ext cx="5009883" cy="8706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0D59F-1355-43F5-862B-E6BA72C7E5A8}">
      <dsp:nvSpPr>
        <dsp:cNvPr id="0" name=""/>
        <dsp:cNvSpPr/>
      </dsp:nvSpPr>
      <dsp:spPr>
        <a:xfrm>
          <a:off x="0" y="594157"/>
          <a:ext cx="850112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EC4B1-3531-4085-B676-98611333920F}">
      <dsp:nvSpPr>
        <dsp:cNvPr id="0" name=""/>
        <dsp:cNvSpPr/>
      </dsp:nvSpPr>
      <dsp:spPr>
        <a:xfrm>
          <a:off x="425056" y="33277"/>
          <a:ext cx="5950785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926" tIns="0" rIns="22492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стимулювання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інтелектуальної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активності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студентів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з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допомогою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визначення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цілей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вивчення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і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застосування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матеріалу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, а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також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залучення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студентів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до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відбору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обробки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матеріалу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.</a:t>
          </a:r>
          <a:endParaRPr lang="ru-RU" sz="1600" b="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79816" y="88037"/>
        <a:ext cx="5841265" cy="1012240"/>
      </dsp:txXfrm>
    </dsp:sp>
    <dsp:sp modelId="{9B5A1BCC-6C98-4BF7-AFE9-0A44BEEB0BFA}">
      <dsp:nvSpPr>
        <dsp:cNvPr id="0" name=""/>
        <dsp:cNvSpPr/>
      </dsp:nvSpPr>
      <dsp:spPr>
        <a:xfrm>
          <a:off x="0" y="2317837"/>
          <a:ext cx="850112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04D5A-8A10-4A6A-A776-9197A960231E}">
      <dsp:nvSpPr>
        <dsp:cNvPr id="0" name=""/>
        <dsp:cNvSpPr/>
      </dsp:nvSpPr>
      <dsp:spPr>
        <a:xfrm>
          <a:off x="425056" y="1756957"/>
          <a:ext cx="5950785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926" tIns="0" rIns="22492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розвиток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пізнавальної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мотивації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досягається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шляхом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чіткого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визначення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цінностей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внутрішніх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мотивів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спонукають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до 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навчання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;</a:t>
          </a:r>
          <a:endParaRPr lang="ru-RU" sz="1600" b="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79816" y="1811717"/>
        <a:ext cx="5841265" cy="1012240"/>
      </dsp:txXfrm>
    </dsp:sp>
    <dsp:sp modelId="{03AAE7E4-A3B3-41E2-8CDC-E8B762992905}">
      <dsp:nvSpPr>
        <dsp:cNvPr id="0" name=""/>
        <dsp:cNvSpPr/>
      </dsp:nvSpPr>
      <dsp:spPr>
        <a:xfrm>
          <a:off x="0" y="4041518"/>
          <a:ext cx="850112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229EC-3E74-41D9-9A61-23AB5F453930}">
      <dsp:nvSpPr>
        <dsp:cNvPr id="0" name=""/>
        <dsp:cNvSpPr/>
      </dsp:nvSpPr>
      <dsp:spPr>
        <a:xfrm>
          <a:off x="425056" y="3480638"/>
          <a:ext cx="5950785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926" tIns="0" rIns="22492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розвиток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здібностей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навичок</a:t>
          </a:r>
          <a:r>
            <a:rPr lang="ru-RU" sz="1600" b="1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1" i="0" kern="1200" dirty="0" err="1" smtClean="0">
              <a:solidFill>
                <a:schemeClr val="tx1"/>
              </a:solidFill>
              <a:latin typeface="Georgia" pitchFamily="18" charset="0"/>
            </a:rPr>
            <a:t>самонавчання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,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що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досягається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шляхом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розширення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та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поглиблення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навчальних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технологій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 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та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 </a:t>
          </a:r>
          <a:r>
            <a:rPr lang="ru-RU" sz="1600" b="0" i="0" kern="1200" dirty="0" err="1" smtClean="0">
              <a:solidFill>
                <a:schemeClr val="tx1"/>
              </a:solidFill>
              <a:latin typeface="Georgia" pitchFamily="18" charset="0"/>
            </a:rPr>
            <a:t>прийомів</a:t>
          </a:r>
          <a:r>
            <a:rPr lang="ru-RU" sz="1600" b="0" i="0" kern="1200" dirty="0" smtClean="0">
              <a:solidFill>
                <a:schemeClr val="tx1"/>
              </a:solidFill>
              <a:latin typeface="Georgia" pitchFamily="18" charset="0"/>
            </a:rPr>
            <a:t>.</a:t>
          </a:r>
          <a:endParaRPr lang="ru-RU" sz="1600" b="0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479816" y="3535398"/>
        <a:ext cx="5841265" cy="1012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B59CE-8D77-4240-940D-8045423A45A7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66890-9634-4579-9A41-45691F37C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7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CCF7B8-A0FE-49A4-B4EA-2FF3EF9D87F6}" type="slidenum">
              <a:rPr lang="ru-RU"/>
              <a:pPr/>
              <a:t>1</a:t>
            </a:fld>
            <a:endParaRPr lang="ru-RU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3E671-FB7B-4272-BE72-917287BCD9A3}" type="slidenum">
              <a:rPr lang="ru-RU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3E671-FB7B-4272-BE72-917287BCD9A3}" type="slidenum">
              <a:rPr lang="ru-RU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Преимущества дистанционного образования: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получать качественное образование, находясь при этом в любой точке земного шара (особенно актуально для жителей глубинки, а также детей находящихся в колонии). 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Обучающиеся могут работать в удобном для себя месте, в удобное время, в удобном темпе.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Относительная дешевизна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 среднем дистанционное образование обходится на 50 % дешевле традиционных форм обучения.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Модульный принцип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Учебная программа составляется для каждого обучающегося индивидуально и представляет собой последовательный набор курсов-модулей, отвечающий индивидуальным потребностям обучающегося.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Мобильность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всегда иметь при себе переносной компьютер с учебными материалами, лекциями и заданиями позволяет незамедлительно применять полученные теоретические знания на практике.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Живое общение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Видеолекции, видеоконференции и форум-общение компенсируют отсутствие прямого визуального контакта.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Встречи с одноклассниками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Компьютерная программа, в которой происходит обучение и обмен данными, позволяет выходить на связь не только с преподавателями, но и со школьниками, изучающими данный курс.</a:t>
            </a:r>
          </a:p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Основные недостатки, сопровождающих дистанционную форму образования:</a:t>
            </a:r>
            <a:r>
              <a:rPr lang="ru-RU" i="1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психологическая адаптация для восприятия учебного материала затруднена (без личного присутствия преподавателя);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при отсутствии навыков по работе с компьютером на уровне пользователя ДО затруднено;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зависимость процесса обучения от качества Интернет-канала (грозы, аварии на электростанции и т.д.);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медицинские проблемы при сидячей работе за компьютером: страдает зрение, позвоночник, суставы кистей рук.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Преимущества дистанционного образования: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получать качественное образование, находясь при этом в любой точке земного шара (особенно актуально для жителей глубинки, а также детей находящихся в колонии). 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Обучающиеся могут работать в удобном для себя месте, в удобное время, в удобном темпе.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Относительная дешевизна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 среднем дистанционное образование обходится на 50 % дешевле традиционных форм обучения.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Модульный принцип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Учебная программа составляется для каждого обучающегося индивидуально и представляет собой последовательный набор курсов-модулей, отвечающий индивидуальным потребностям обучающегося.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Мобильность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всегда иметь при себе переносной компьютер с учебными материалами, лекциями и заданиями позволяет незамедлительно применять полученные теоретические знания на практике.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Живое общение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Видеолекции, видеоконференции и форум-общение компенсируют отсутствие прямого визуального контакта.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Встречи с одноклассниками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Компьютерная программа, в которой происходит обучение и обмен данными, позволяет выходить на связь не только с преподавателями, но и со школьниками, изучающими данный курс.</a:t>
            </a:r>
          </a:p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Основные недостатки, сопровождающих дистанционную форму образования:</a:t>
            </a:r>
            <a:r>
              <a:rPr lang="ru-RU" i="1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психологическая адаптация для восприятия учебного материала затруднена (без личного присутствия преподавателя);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при отсутствии навыков по работе с компьютером на уровне пользователя ДО затруднено;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зависимость процесса обучения от качества Интернет-канала (грозы, аварии на электростанции и т.д.);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медицинские проблемы при сидячей работе за компьютером: страдает зрение, позвоночник, суставы кистей рук.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Преимущества дистанционного образования: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Возможность получать качественное образование, находясь при этом в любой точке земного шара (особенно актуально для жителей глубинки, а также детей находящихся в колонии).  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Обучающиеся могут работать в удобном для себя месте, в удобное время, в удобном темпе. 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Относительная дешевизна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 среднем дистанционное образование обходится на 50 % дешевле традиционных форм обучения.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Модульный принцип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Учебная программа составляется для каждого обучающегося индивидуально и представляет собой последовательный набор курсов-модулей, отвечающий индивидуальным потребностям обучающегося.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Мобильность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Возможность всегда иметь при себе переносной компьютер с учебными материалами, лекциями и заданиями позволяет незамедлительно применять полученные теоретические знания на практике.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Живое общение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Видеолекции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видеоконференции и форум-общение компенсируют отсутствие прямого визуального контакта.</a:t>
            </a:r>
          </a:p>
          <a:p>
            <a:pPr algn="just">
              <a:lnSpc>
                <a:spcPct val="8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Встречи с одноклассниками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Компьютерная программа, в которой происходит обучение и обмен данными, позволяет выходить на связь не только с преподавателями, но и со школьниками, изучающими данный курс.</a:t>
            </a:r>
          </a:p>
          <a:p>
            <a:pPr algn="just">
              <a:lnSpc>
                <a:spcPct val="80000"/>
              </a:lnSpc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Основные недостатки, сопровождающих дистанционную форму образования: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психологическая адаптация для восприятия учебного материала затруднена (без личного присутствия преподавателя);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отсутствии навыков по работе с компьютером на уровне пользователя ДО затруднено;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зависимость процесса обучения от качества Интернет-канала (грозы, аварии на электростанции и т.д.);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медицинские проблемы при сидячей работе за компьютером: страдает зрение, позвоночник, суставы кистей рук.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Преимущества дистанционного образования: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получать качественное образование, находясь при этом в любой точке земного шара (особенно актуально для жителей глубинки, а также детей находящихся в колонии). 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Обучающиеся могут работать в удобном для себя месте, в удобное время, в удобном темпе.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Относительная дешевизна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 среднем дистанционное образование обходится на 50 % дешевле традиционных форм обучения.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Модульный принцип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Учебная программа составляется для каждого обучающегося индивидуально и представляет собой последовательный набор курсов-модулей, отвечающий индивидуальным потребностям обучающегося.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Мобильность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всегда иметь при себе переносной компьютер с учебными материалами, лекциями и заданиями позволяет незамедлительно применять полученные теоретические знания на практике.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Живое общение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Видеолекции, видеоконференции и форум-общение компенсируют отсутствие прямого визуального контакта.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Встречи с одноклассниками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Компьютерная программа, в которой происходит обучение и обмен данными, позволяет выходить на связь не только с преподавателями, но и со школьниками, изучающими данный курс.</a:t>
            </a:r>
          </a:p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Основные недостатки, сопровождающих дистанционную форму образования:</a:t>
            </a:r>
            <a:r>
              <a:rPr lang="ru-RU" i="1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психологическая адаптация для восприятия учебного материала затруднена (без личного присутствия преподавателя);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при отсутствии навыков по работе с компьютером на уровне пользователя ДО затруднено;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зависимость процесса обучения от качества Интернет-канала (грозы, аварии на электростанции и т.д.);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медицинские проблемы при сидячей работе за компьютером: страдает зрение, позвоночник, суставы кистей рук.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Преимущества дистанционного образования: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Доступность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получать качественное образование, находясь при этом в любой точке земного шара (особенно актуально для жителей глубинки, а также детей находящихся в колонии). 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Обучающиеся могут работать в удобном для себя месте, в удобное время, в удобном темпе. 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Относительная дешевизна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 среднем дистанционное образование обходится на 50 % дешевле традиционных форм обучения.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 Модульный принцип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Учебная программа составляется для каждого обучающегося индивидуально и представляет собой последовательный набор курсов-модулей, отвечающий индивидуальным потребностям обучающегося.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Мобильность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Возможность всегда иметь при себе переносной компьютер с учебными материалами, лекциями и заданиями позволяет незамедлительно применять полученные теоретические знания на практике.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Живое общение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Видеолекции, видеоконференции и форум-общение компенсируют отсутствие прямого визуального контакта.</a:t>
            </a:r>
          </a:p>
          <a:p>
            <a:pPr algn="just">
              <a:lnSpc>
                <a:spcPct val="8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Встречи с одноклассниками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Компьютерная программа, в которой происходит обучение и обмен данными, позволяет выходить на связь не только с преподавателями, но и со школьниками, изучающими данный курс.</a:t>
            </a:r>
          </a:p>
          <a:p>
            <a:pPr algn="just">
              <a:lnSpc>
                <a:spcPct val="80000"/>
              </a:lnSpc>
            </a:pPr>
            <a:r>
              <a:rPr lang="ru-RU" b="1" u="sng">
                <a:latin typeface="Times New Roman" pitchFamily="18" charset="0"/>
                <a:cs typeface="Times New Roman" pitchFamily="18" charset="0"/>
              </a:rPr>
              <a:t>Основные недостатки, сопровождающих дистанционную форму образования:</a:t>
            </a:r>
            <a:r>
              <a:rPr lang="ru-RU" i="1" u="sng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психологическая адаптация для восприятия учебного материала затруднена (без личного присутствия преподавателя);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при отсутствии навыков по работе с компьютером на уровне пользователя ДО затруднено;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зависимость процесса обучения от качества Интернет-канала (грозы, аварии на электростанции и т.д.);</a:t>
            </a:r>
          </a:p>
          <a:p>
            <a:pPr algn="just">
              <a:lnSpc>
                <a:spcPct val="80000"/>
              </a:lnSpc>
              <a:buFontTx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медицинские проблемы при сидячей работе за компьютером: страдает зрение, позвоночник, суставы кистей рук.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B6194-8DAD-4D0E-96EB-E31A3BF17DAB}" type="slidenum">
              <a:rPr lang="ru-RU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7950" y="684213"/>
            <a:ext cx="3743325" cy="2808287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3708400"/>
            <a:ext cx="5767388" cy="354171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75FFD-3F25-4AC0-A02C-C984F810ACE8}" type="slidenum">
              <a:rPr lang="uk-UA" smtClean="0"/>
              <a:pPr/>
              <a:t>26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560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560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5606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7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8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9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0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2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3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4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561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2561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2561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48C39D1-B112-4C7F-B4B7-E30D5AE25A81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2561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2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3F5093-651E-4D55-A143-C3BE6FCF4F84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A6DA6A-E9ED-441B-8B69-3F96B1291FF5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DD3DEF-F2B1-4BE1-972E-21155CA70578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C836E2-910E-4A41-B810-30F310845352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133B36-C5AD-49B4-B720-B33C2FD6AC68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AB54D8-383B-40E7-BFBA-3489BA681C4D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2C2521-2535-4AA7-BB78-0C5784A36045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FC8A4-D4A0-4485-BC5D-E6FEE65D8884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2DE1F0-69B4-4476-809F-52A9AF0642CF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505493-C18E-4848-915E-283962F9AD77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560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560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5606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7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8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09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0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2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3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4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smtClean="0">
                  <a:solidFill>
                    <a:srgbClr val="0033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561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2561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2561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48C39D1-B112-4C7F-B4B7-E30D5AE25A81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2561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2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3F5093-651E-4D55-A143-C3BE6FCF4F84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A6DA6A-E9ED-441B-8B69-3F96B1291FF5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DD3DEF-F2B1-4BE1-972E-21155CA70578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C836E2-910E-4A41-B810-30F310845352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133B36-C5AD-49B4-B720-B33C2FD6AC68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AB54D8-383B-40E7-BFBA-3489BA681C4D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2C2521-2535-4AA7-BB78-0C5784A36045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FC8A4-D4A0-4485-BC5D-E6FEE65D8884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2DE1F0-69B4-4476-809F-52A9AF0642CF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505493-C18E-4848-915E-283962F9AD77}" type="slidenum">
              <a:rPr lang="ru-RU">
                <a:solidFill>
                  <a:srgbClr val="003300"/>
                </a:solidFill>
              </a:rPr>
              <a:pPr/>
              <a:t>‹#›</a:t>
            </a:fld>
            <a:endParaRPr lang="ru-RU">
              <a:solidFill>
                <a:srgbClr val="0033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75A7-D4EC-4917-BA44-5A3590301F80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F6A81-2291-494F-89EC-91B1EFD0C685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DEF8E3-F587-4CC6-91F7-F6286A4A7160}" type="slidenum">
              <a:rPr lang="ru-RU" smtClean="0">
                <a:solidFill>
                  <a:srgbClr val="0033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33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</p:grpSp>
      <p:sp>
        <p:nvSpPr>
          <p:cNvPr id="2459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9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DEF8E3-F587-4CC6-91F7-F6286A4A7160}" type="slidenum">
              <a:rPr lang="ru-RU" smtClean="0">
                <a:solidFill>
                  <a:srgbClr val="0033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33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333300"/>
                </a:solidFill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smtClean="0">
                <a:solidFill>
                  <a:srgbClr val="003300"/>
                </a:solidFill>
                <a:latin typeface="Times New Roman" pitchFamily="18" charset="0"/>
              </a:endParaRPr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669900"/>
                </a:solidFill>
              </a:endParaRPr>
            </a:p>
          </p:txBody>
        </p:sp>
      </p:grpSp>
      <p:sp>
        <p:nvSpPr>
          <p:cNvPr id="2459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9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5" Type="http://schemas.openxmlformats.org/officeDocument/2006/relationships/hyperlink" Target="https://sites.google.com/d/19AQ98gNTKpv3_lfp6e5foxyrwBxSPah-/p/13gLfK94PQ-cF1xHZQT8gw6f6rEcpPqCN/edit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11188" y="2565400"/>
            <a:ext cx="78470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Із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досвіду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використання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дидактичних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можливостей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технології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дистанційного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навчання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32621" y="5267212"/>
            <a:ext cx="1088579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dirty="0" err="1" smtClean="0"/>
              <a:t>Кривонос</a:t>
            </a:r>
            <a:r>
              <a:rPr lang="uk-UA" sz="2000" b="1" dirty="0" smtClean="0"/>
              <a:t> О.Б. Доцент кафедри педагогіки</a:t>
            </a:r>
          </a:p>
          <a:p>
            <a:pPr algn="ctr">
              <a:spcBef>
                <a:spcPct val="50000"/>
              </a:spcBef>
            </a:pPr>
            <a:r>
              <a:rPr lang="uk-UA" sz="2000" b="1" dirty="0" smtClean="0"/>
              <a:t> </a:t>
            </a:r>
            <a:r>
              <a:rPr lang="uk-UA" sz="2000" b="1" dirty="0" err="1" smtClean="0"/>
              <a:t>СумДПУ</a:t>
            </a:r>
            <a:r>
              <a:rPr lang="uk-UA" sz="2000" b="1" dirty="0" smtClean="0"/>
              <a:t> імені А.С.Макаренка</a:t>
            </a:r>
            <a:endParaRPr lang="ru-RU" sz="2000" b="1" dirty="0"/>
          </a:p>
        </p:txBody>
      </p:sp>
      <p:pic>
        <p:nvPicPr>
          <p:cNvPr id="2063" name="Picture 15" descr="photo"/>
          <p:cNvPicPr>
            <a:picLocks noChangeAspect="1" noChangeArrowheads="1"/>
          </p:cNvPicPr>
          <p:nvPr/>
        </p:nvPicPr>
        <p:blipFill>
          <a:blip r:embed="rId3" cstate="print"/>
          <a:srcRect r="2538" b="45923"/>
          <a:stretch>
            <a:fillRect/>
          </a:stretch>
        </p:blipFill>
        <p:spPr bwMode="auto">
          <a:xfrm>
            <a:off x="0" y="0"/>
            <a:ext cx="9144000" cy="1916113"/>
          </a:xfrm>
          <a:prstGeom prst="rect">
            <a:avLst/>
          </a:prstGeom>
          <a:noFill/>
        </p:spPr>
      </p:pic>
      <p:sp>
        <p:nvSpPr>
          <p:cNvPr id="2064" name="Rectangle 23"/>
          <p:cNvSpPr>
            <a:spLocks noChangeArrowheads="1"/>
          </p:cNvSpPr>
          <p:nvPr/>
        </p:nvSpPr>
        <p:spPr bwMode="auto">
          <a:xfrm flipV="1">
            <a:off x="0" y="1987550"/>
            <a:ext cx="9144000" cy="73025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ru-RU"/>
          </a:p>
        </p:txBody>
      </p:sp>
      <p:sp>
        <p:nvSpPr>
          <p:cNvPr id="2065" name="Rectangle 23"/>
          <p:cNvSpPr>
            <a:spLocks noChangeArrowheads="1"/>
          </p:cNvSpPr>
          <p:nvPr/>
        </p:nvSpPr>
        <p:spPr bwMode="auto">
          <a:xfrm flipV="1">
            <a:off x="0" y="6453188"/>
            <a:ext cx="9144000" cy="73025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57158" y="1341439"/>
            <a:ext cx="871540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 err="1" smtClean="0"/>
              <a:t>індивідуалізований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</a:t>
            </a:r>
            <a:r>
              <a:rPr lang="ru-RU" sz="2400" dirty="0" smtClean="0"/>
              <a:t> </a:t>
            </a:r>
            <a:r>
              <a:rPr lang="ru-RU" sz="2400" dirty="0" err="1" smtClean="0"/>
              <a:t>набуття</a:t>
            </a:r>
            <a:r>
              <a:rPr lang="ru-RU" sz="2400" dirty="0" smtClean="0"/>
              <a:t> </a:t>
            </a:r>
            <a:r>
              <a:rPr lang="ru-RU" sz="2400" dirty="0" err="1" smtClean="0"/>
              <a:t>знань</a:t>
            </a:r>
            <a:r>
              <a:rPr lang="ru-RU" sz="2400" dirty="0" smtClean="0"/>
              <a:t>, </a:t>
            </a:r>
            <a:r>
              <a:rPr lang="ru-RU" sz="2400" dirty="0" err="1" smtClean="0"/>
              <a:t>умінь</a:t>
            </a:r>
            <a:r>
              <a:rPr lang="ru-RU" sz="2400" dirty="0" smtClean="0"/>
              <a:t>, </a:t>
            </a:r>
            <a:r>
              <a:rPr lang="ru-RU" sz="2400" dirty="0" err="1" smtClean="0"/>
              <a:t>навичок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способів</a:t>
            </a:r>
            <a:r>
              <a:rPr lang="ru-RU" sz="2400" dirty="0" smtClean="0"/>
              <a:t> </a:t>
            </a:r>
            <a:r>
              <a:rPr lang="ru-RU" sz="2400" dirty="0" err="1" smtClean="0"/>
              <a:t>пізнавальної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людини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відбувається</a:t>
            </a:r>
            <a:r>
              <a:rPr lang="ru-RU" sz="2400" dirty="0" smtClean="0"/>
              <a:t> за </a:t>
            </a:r>
            <a:r>
              <a:rPr lang="ru-RU" sz="2400" dirty="0" err="1" smtClean="0"/>
              <a:t>опосередкованої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взаємодії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віддалених</a:t>
            </a:r>
            <a:r>
              <a:rPr lang="ru-RU" sz="2400" dirty="0" smtClean="0"/>
              <a:t> один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одного </a:t>
            </a:r>
            <a:r>
              <a:rPr lang="ru-RU" sz="2400" dirty="0" err="1" smtClean="0"/>
              <a:t>учасників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освітнього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у </a:t>
            </a:r>
            <a:r>
              <a:rPr lang="ru-RU" sz="2400" dirty="0" err="1" smtClean="0"/>
              <a:t>спеціалізованому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середовищі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функціонує</a:t>
            </a:r>
            <a:r>
              <a:rPr lang="ru-RU" sz="2400" dirty="0" smtClean="0"/>
              <a:t> на </a:t>
            </a:r>
            <a:r>
              <a:rPr lang="ru-RU" sz="2400" dirty="0" err="1" smtClean="0"/>
              <a:t>базі</a:t>
            </a:r>
            <a:r>
              <a:rPr lang="ru-RU" sz="2400" dirty="0" smtClean="0"/>
              <a:t> </a:t>
            </a:r>
            <a:r>
              <a:rPr lang="ru-RU" sz="2400" dirty="0" err="1" smtClean="0"/>
              <a:t>сучасних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психолого-педагогічних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інформаційно-комунікаційних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12775" y="765175"/>
            <a:ext cx="60959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238D8A"/>
                </a:solidFill>
              </a:rPr>
              <a:t>Як </a:t>
            </a:r>
            <a:r>
              <a:rPr lang="ru-RU" sz="2400" b="1" dirty="0" err="1" smtClean="0">
                <a:solidFill>
                  <a:srgbClr val="238D8A"/>
                </a:solidFill>
              </a:rPr>
              <a:t>відомо</a:t>
            </a:r>
            <a:r>
              <a:rPr lang="ru-RU" sz="2400" b="1" dirty="0" smtClean="0">
                <a:solidFill>
                  <a:srgbClr val="238D8A"/>
                </a:solidFill>
              </a:rPr>
              <a:t>, </a:t>
            </a:r>
            <a:r>
              <a:rPr lang="ru-RU" sz="2400" b="1" dirty="0" err="1" smtClean="0">
                <a:solidFill>
                  <a:srgbClr val="238D8A"/>
                </a:solidFill>
              </a:rPr>
              <a:t>дистанційне</a:t>
            </a:r>
            <a:r>
              <a:rPr lang="ru-RU" sz="2400" b="1" dirty="0" smtClean="0">
                <a:solidFill>
                  <a:srgbClr val="238D8A"/>
                </a:solidFill>
              </a:rPr>
              <a:t> </a:t>
            </a:r>
            <a:r>
              <a:rPr lang="ru-RU" sz="2400" b="1" dirty="0" err="1" smtClean="0">
                <a:solidFill>
                  <a:srgbClr val="238D8A"/>
                </a:solidFill>
              </a:rPr>
              <a:t>навчання</a:t>
            </a:r>
            <a:r>
              <a:rPr lang="ru-RU" sz="2400" b="1" dirty="0" smtClean="0">
                <a:solidFill>
                  <a:srgbClr val="238D8A"/>
                </a:solidFill>
              </a:rPr>
              <a:t> </a:t>
            </a:r>
            <a:r>
              <a:rPr lang="ru-RU" sz="2400" b="1" dirty="0" err="1" smtClean="0">
                <a:solidFill>
                  <a:srgbClr val="238D8A"/>
                </a:solidFill>
              </a:rPr>
              <a:t>це</a:t>
            </a:r>
            <a:r>
              <a:rPr lang="ru-RU" sz="2400" b="1" dirty="0" smtClean="0">
                <a:solidFill>
                  <a:srgbClr val="238D8A"/>
                </a:solidFill>
              </a:rPr>
              <a:t> – </a:t>
            </a:r>
          </a:p>
        </p:txBody>
      </p:sp>
      <p:sp>
        <p:nvSpPr>
          <p:cNvPr id="19460" name="Rectangle 23"/>
          <p:cNvSpPr>
            <a:spLocks noChangeArrowheads="1"/>
          </p:cNvSpPr>
          <p:nvPr/>
        </p:nvSpPr>
        <p:spPr bwMode="auto">
          <a:xfrm flipV="1">
            <a:off x="323850" y="1341438"/>
            <a:ext cx="8388350" cy="36512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pic>
        <p:nvPicPr>
          <p:cNvPr id="19464" name="Picture 8" descr="http://narod.bravedefender.ru/clipart/pngicon/cool/net/net_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5373688"/>
            <a:ext cx="1116012" cy="1116012"/>
          </a:xfrm>
          <a:prstGeom prst="rect">
            <a:avLst/>
          </a:prstGeom>
          <a:noFill/>
        </p:spPr>
      </p:pic>
      <p:pic>
        <p:nvPicPr>
          <p:cNvPr id="11" name="Рисунок 10" descr="conten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1670" y="3571876"/>
            <a:ext cx="5072098" cy="2928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85720" y="1571612"/>
            <a:ext cx="8604250" cy="249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/>
              <a:t>можна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розглядати</a:t>
            </a:r>
            <a:r>
              <a:rPr lang="ru-RU" sz="2400" dirty="0" smtClean="0"/>
              <a:t> як систему </a:t>
            </a:r>
            <a:r>
              <a:rPr lang="ru-RU" sz="2400" dirty="0" err="1" smtClean="0"/>
              <a:t>технологій</a:t>
            </a:r>
            <a:r>
              <a:rPr lang="ru-RU" sz="2400" dirty="0" smtClean="0"/>
              <a:t>, </a:t>
            </a:r>
            <a:r>
              <a:rPr lang="ru-RU" sz="2400" dirty="0" err="1" smtClean="0"/>
              <a:t>ключовим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елементом</a:t>
            </a:r>
            <a:r>
              <a:rPr lang="ru-RU" sz="2400" dirty="0" smtClean="0"/>
              <a:t> </a:t>
            </a:r>
            <a:r>
              <a:rPr lang="ru-RU" sz="2400" dirty="0" err="1" smtClean="0"/>
              <a:t>якої</a:t>
            </a:r>
            <a:r>
              <a:rPr lang="ru-RU" sz="2400" dirty="0" smtClean="0"/>
              <a:t> </a:t>
            </a:r>
            <a:r>
              <a:rPr lang="ru-RU" sz="2400" dirty="0" err="1" smtClean="0"/>
              <a:t>є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навчальний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контент</a:t>
            </a:r>
            <a:r>
              <a:rPr lang="ru-RU" sz="2400" dirty="0" smtClean="0"/>
              <a:t>. </a:t>
            </a:r>
            <a:r>
              <a:rPr lang="ru-RU" sz="2400" dirty="0" err="1" smtClean="0"/>
              <a:t>Основними</a:t>
            </a:r>
            <a:r>
              <a:rPr lang="ru-RU" sz="2400" dirty="0" smtClean="0"/>
              <a:t> формами </a:t>
            </a:r>
            <a:r>
              <a:rPr lang="ru-RU" sz="2400" dirty="0" err="1" smtClean="0"/>
              <a:t>навчального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контенту</a:t>
            </a:r>
            <a:r>
              <a:rPr lang="ru-RU" sz="2400" dirty="0" smtClean="0"/>
              <a:t> </a:t>
            </a:r>
            <a:r>
              <a:rPr lang="ru-RU" sz="2400" dirty="0" err="1" smtClean="0"/>
              <a:t>виступають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електронний</a:t>
            </a:r>
            <a:r>
              <a:rPr lang="ru-RU" sz="2400" dirty="0" smtClean="0"/>
              <a:t> курс (пакет </a:t>
            </a:r>
            <a:r>
              <a:rPr lang="ru-RU" sz="2400" dirty="0" err="1" smtClean="0"/>
              <a:t>навчального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контенту</a:t>
            </a:r>
            <a:r>
              <a:rPr lang="ru-RU" sz="2400" dirty="0" smtClean="0"/>
              <a:t> </a:t>
            </a:r>
            <a:r>
              <a:rPr lang="ru-RU" sz="2400" dirty="0" err="1" smtClean="0"/>
              <a:t>керованого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вивчення</a:t>
            </a:r>
            <a:r>
              <a:rPr lang="ru-RU" sz="2400" dirty="0" smtClean="0"/>
              <a:t>), </a:t>
            </a:r>
            <a:r>
              <a:rPr lang="ru-RU" sz="2400" dirty="0" err="1" smtClean="0"/>
              <a:t>симуляція</a:t>
            </a:r>
            <a:r>
              <a:rPr lang="ru-RU" sz="2400" dirty="0" smtClean="0"/>
              <a:t> (</a:t>
            </a:r>
            <a:r>
              <a:rPr lang="ru-RU" sz="2400" dirty="0" err="1" smtClean="0"/>
              <a:t>віртуальне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середовище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імітує</a:t>
            </a:r>
            <a:r>
              <a:rPr lang="ru-RU" sz="2400" dirty="0" smtClean="0"/>
              <a:t> </a:t>
            </a:r>
            <a:r>
              <a:rPr lang="ru-RU" sz="2400" dirty="0" err="1" smtClean="0"/>
              <a:t>реальні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умови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), </a:t>
            </a:r>
            <a:r>
              <a:rPr lang="ru-RU" sz="2400" dirty="0" err="1" smtClean="0"/>
              <a:t>вебінар</a:t>
            </a:r>
            <a:r>
              <a:rPr lang="ru-RU" sz="2400" dirty="0" smtClean="0"/>
              <a:t>.</a:t>
            </a:r>
            <a:endParaRPr lang="ru-RU" sz="2200" dirty="0" smtClean="0">
              <a:solidFill>
                <a:srgbClr val="003300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12775" y="765175"/>
            <a:ext cx="36145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238D8A"/>
                </a:solidFill>
              </a:rPr>
              <a:t>Дистанційне</a:t>
            </a:r>
            <a:r>
              <a:rPr lang="ru-RU" sz="2400" b="1" dirty="0" smtClean="0">
                <a:solidFill>
                  <a:srgbClr val="238D8A"/>
                </a:solidFill>
              </a:rPr>
              <a:t> </a:t>
            </a:r>
            <a:r>
              <a:rPr lang="ru-RU" sz="2400" b="1" dirty="0" err="1" smtClean="0">
                <a:solidFill>
                  <a:srgbClr val="238D8A"/>
                </a:solidFill>
              </a:rPr>
              <a:t>навчання</a:t>
            </a:r>
            <a:endParaRPr lang="ru-RU" sz="2400" b="1" dirty="0" smtClean="0">
              <a:solidFill>
                <a:srgbClr val="238D8A"/>
              </a:solidFill>
            </a:endParaRPr>
          </a:p>
        </p:txBody>
      </p:sp>
      <p:sp>
        <p:nvSpPr>
          <p:cNvPr id="19460" name="Rectangle 23"/>
          <p:cNvSpPr>
            <a:spLocks noChangeArrowheads="1"/>
          </p:cNvSpPr>
          <p:nvPr/>
        </p:nvSpPr>
        <p:spPr bwMode="auto">
          <a:xfrm flipV="1">
            <a:off x="323850" y="1341438"/>
            <a:ext cx="8388350" cy="36512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pic>
        <p:nvPicPr>
          <p:cNvPr id="19464" name="Picture 8" descr="http://narod.bravedefender.ru/clipart/pngicon/cool/net/net_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5373688"/>
            <a:ext cx="1116012" cy="1116012"/>
          </a:xfrm>
          <a:prstGeom prst="rect">
            <a:avLst/>
          </a:prstGeom>
          <a:noFill/>
        </p:spPr>
      </p:pic>
      <p:pic>
        <p:nvPicPr>
          <p:cNvPr id="9" name="Рисунок 8" descr="8fe9d0620b3ff4fb6fc22691477eacb5942077b8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1DDDAA"/>
              </a:clrFrom>
              <a:clrTo>
                <a:srgbClr val="1DDDA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0" y="3669952"/>
            <a:ext cx="5882708" cy="318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857232"/>
            <a:ext cx="550072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Основними</a:t>
            </a:r>
            <a:r>
              <a:rPr lang="ru-RU" b="1" dirty="0" smtClean="0"/>
              <a:t> принципами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систем </a:t>
            </a:r>
            <a:r>
              <a:rPr lang="ru-RU" b="1" dirty="0" err="1" smtClean="0"/>
              <a:t>дистанційної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 є:</a:t>
            </a:r>
            <a:endParaRPr lang="ru-RU" b="1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1785918" y="207167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3y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503" y="1661860"/>
            <a:ext cx="9165503" cy="3639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кругленный прямоугольник 1"/>
          <p:cNvSpPr/>
          <p:nvPr/>
        </p:nvSpPr>
        <p:spPr>
          <a:xfrm rot="10800000" flipH="1" flipV="1">
            <a:off x="2214546" y="785794"/>
            <a:ext cx="5086392" cy="8172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Мета та </a:t>
            </a:r>
            <a:r>
              <a:rPr lang="ru-RU" sz="2800" b="1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завдання</a:t>
            </a:r>
            <a:r>
              <a:rPr lang="ru-RU" sz="28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b="1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технології</a:t>
            </a:r>
            <a:endParaRPr lang="ru-RU" sz="28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572140"/>
            <a:ext cx="828677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Метою </a:t>
            </a:r>
            <a:r>
              <a:rPr lang="ru-RU" b="1" dirty="0" err="1" smtClean="0"/>
              <a:t>створення</a:t>
            </a:r>
            <a:r>
              <a:rPr lang="ru-RU" b="1" dirty="0" smtClean="0"/>
              <a:t> та </a:t>
            </a:r>
            <a:r>
              <a:rPr lang="ru-RU" b="1" dirty="0" err="1" smtClean="0"/>
              <a:t>розвитку</a:t>
            </a:r>
            <a:r>
              <a:rPr lang="ru-RU" b="1" dirty="0" smtClean="0"/>
              <a:t> </a:t>
            </a:r>
            <a:r>
              <a:rPr lang="ru-RU" b="1" dirty="0" err="1" smtClean="0"/>
              <a:t>системи</a:t>
            </a:r>
            <a:r>
              <a:rPr lang="ru-RU" b="1" dirty="0" smtClean="0"/>
              <a:t> </a:t>
            </a:r>
            <a:r>
              <a:rPr lang="ru-RU" b="1" dirty="0" err="1" smtClean="0"/>
              <a:t>дистанційного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надання</a:t>
            </a:r>
            <a:r>
              <a:rPr lang="ru-RU" b="1" dirty="0" smtClean="0"/>
              <a:t> широким </a:t>
            </a:r>
            <a:r>
              <a:rPr lang="ru-RU" b="1" dirty="0" err="1" smtClean="0"/>
              <a:t>верствам</a:t>
            </a:r>
            <a:r>
              <a:rPr lang="ru-RU" b="1" dirty="0" smtClean="0"/>
              <a:t> </a:t>
            </a:r>
            <a:r>
              <a:rPr lang="ru-RU" b="1" dirty="0" err="1" smtClean="0"/>
              <a:t>населення</a:t>
            </a:r>
            <a:r>
              <a:rPr lang="ru-RU" b="1" dirty="0" smtClean="0"/>
              <a:t> у </a:t>
            </a:r>
            <a:r>
              <a:rPr lang="ru-RU" b="1" dirty="0" err="1" smtClean="0"/>
              <a:t>будь-яких</a:t>
            </a:r>
            <a:r>
              <a:rPr lang="ru-RU" b="1" dirty="0" smtClean="0"/>
              <a:t> </a:t>
            </a:r>
            <a:r>
              <a:rPr lang="ru-RU" b="1" dirty="0" err="1" smtClean="0"/>
              <a:t>регіонах</a:t>
            </a:r>
            <a:r>
              <a:rPr lang="ru-RU" b="1" dirty="0" smtClean="0"/>
              <a:t> </a:t>
            </a:r>
            <a:r>
              <a:rPr lang="ru-RU" b="1" dirty="0" err="1" smtClean="0"/>
              <a:t>країни</a:t>
            </a:r>
            <a:r>
              <a:rPr lang="ru-RU" b="1" dirty="0" smtClean="0"/>
              <a:t> </a:t>
            </a:r>
            <a:r>
              <a:rPr lang="ru-RU" b="1" dirty="0" err="1" smtClean="0"/>
              <a:t>рівних</a:t>
            </a:r>
            <a:r>
              <a:rPr lang="ru-RU" b="1" dirty="0" smtClean="0"/>
              <a:t> </a:t>
            </a:r>
            <a:r>
              <a:rPr lang="ru-RU" b="1" dirty="0" err="1" smtClean="0"/>
              <a:t>освітніх</a:t>
            </a:r>
            <a:r>
              <a:rPr lang="ru-RU" b="1" dirty="0" smtClean="0"/>
              <a:t> </a:t>
            </a:r>
            <a:r>
              <a:rPr lang="ru-RU" b="1" dirty="0" err="1" smtClean="0"/>
              <a:t>можливостей</a:t>
            </a:r>
            <a:r>
              <a:rPr lang="ru-RU" b="1" dirty="0" smtClean="0"/>
              <a:t>, а </a:t>
            </a:r>
            <a:r>
              <a:rPr lang="ru-RU" b="1" dirty="0" err="1" smtClean="0"/>
              <a:t>також</a:t>
            </a:r>
            <a:r>
              <a:rPr lang="ru-RU" b="1" dirty="0" smtClean="0"/>
              <a:t> </a:t>
            </a:r>
            <a:r>
              <a:rPr lang="ru-RU" b="1" dirty="0" err="1" smtClean="0"/>
              <a:t>можливості</a:t>
            </a:r>
            <a:r>
              <a:rPr lang="ru-RU" b="1" dirty="0" smtClean="0"/>
              <a:t> </a:t>
            </a:r>
            <a:r>
              <a:rPr lang="ru-RU" b="1" dirty="0" err="1" smtClean="0"/>
              <a:t>підвищувати</a:t>
            </a:r>
            <a:r>
              <a:rPr lang="ru-RU" b="1" dirty="0" smtClean="0"/>
              <a:t> </a:t>
            </a:r>
            <a:r>
              <a:rPr lang="ru-RU" b="1" dirty="0" err="1" smtClean="0"/>
              <a:t>свій</a:t>
            </a:r>
            <a:r>
              <a:rPr lang="ru-RU" b="1" dirty="0" smtClean="0"/>
              <a:t> </a:t>
            </a:r>
            <a:r>
              <a:rPr lang="ru-RU" b="1" dirty="0" err="1" smtClean="0"/>
              <a:t>рівень</a:t>
            </a:r>
            <a:r>
              <a:rPr lang="ru-RU" b="1" dirty="0" smtClean="0"/>
              <a:t> </a:t>
            </a:r>
            <a:r>
              <a:rPr lang="ru-RU" b="1" dirty="0" err="1" smtClean="0"/>
              <a:t>освіти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45357456"/>
              </p:ext>
            </p:extLst>
          </p:nvPr>
        </p:nvGraphicFramePr>
        <p:xfrm>
          <a:off x="428596" y="1397000"/>
          <a:ext cx="8501122" cy="5032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14546" y="857232"/>
            <a:ext cx="5538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/>
              <a:t>Завдання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дистанційного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навчання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3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1D6E6"/>
              </a:clrFrom>
              <a:clrTo>
                <a:srgbClr val="A1D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3362325"/>
            <a:ext cx="5429250" cy="3495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515" name="Rectangle 23"/>
          <p:cNvSpPr>
            <a:spLocks noChangeArrowheads="1"/>
          </p:cNvSpPr>
          <p:nvPr/>
        </p:nvSpPr>
        <p:spPr bwMode="auto">
          <a:xfrm flipV="1">
            <a:off x="214282" y="1785926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928802"/>
            <a:ext cx="87154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Georgia" pitchFamily="18" charset="0"/>
              </a:rPr>
              <a:t>Найбільш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поширеними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засобами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організації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дистанційного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навчання</a:t>
            </a:r>
            <a:r>
              <a:rPr lang="ru-RU" sz="2000" dirty="0" smtClean="0">
                <a:latin typeface="Georgia" pitchFamily="18" charset="0"/>
              </a:rPr>
              <a:t> на </a:t>
            </a:r>
            <a:r>
              <a:rPr lang="ru-RU" sz="2000" dirty="0" err="1" smtClean="0">
                <a:latin typeface="Georgia" pitchFamily="18" charset="0"/>
              </a:rPr>
              <a:t>сьогодні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є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засоби</a:t>
            </a:r>
            <a:r>
              <a:rPr lang="ru-RU" sz="2000" dirty="0" smtClean="0">
                <a:latin typeface="Georgia" pitchFamily="18" charset="0"/>
              </a:rPr>
              <a:t>, </a:t>
            </a:r>
            <a:r>
              <a:rPr lang="ru-RU" sz="2000" dirty="0" err="1" smtClean="0">
                <a:latin typeface="Georgia" pitchFamily="18" charset="0"/>
              </a:rPr>
              <a:t>що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базуються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на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Інтернет-технологіях</a:t>
            </a:r>
            <a:r>
              <a:rPr lang="ru-RU" sz="2000" dirty="0" smtClean="0">
                <a:latin typeface="Georgia" pitchFamily="18" charset="0"/>
              </a:rPr>
              <a:t> – </a:t>
            </a:r>
            <a:r>
              <a:rPr lang="ru-RU" sz="2000" b="1" dirty="0" err="1" smtClean="0">
                <a:latin typeface="Georgia" pitchFamily="18" charset="0"/>
              </a:rPr>
              <a:t>електронна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пошта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відеоконференції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чати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форуми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веб-сайти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онлайн-бібліотеки</a:t>
            </a:r>
            <a:r>
              <a:rPr lang="ru-RU" sz="2000" b="1" dirty="0" smtClean="0">
                <a:latin typeface="Georgia" pitchFamily="18" charset="0"/>
              </a:rPr>
              <a:t>, </a:t>
            </a:r>
            <a:r>
              <a:rPr lang="ru-RU" sz="2000" b="1" dirty="0" err="1" smtClean="0">
                <a:latin typeface="Georgia" pitchFamily="18" charset="0"/>
              </a:rPr>
              <a:t>файли</a:t>
            </a:r>
            <a:r>
              <a:rPr lang="ru-RU" sz="2000" b="1" dirty="0" smtClean="0">
                <a:latin typeface="Georgia" pitchFamily="18" charset="0"/>
              </a:rPr>
              <a:t> </a:t>
            </a:r>
            <a:r>
              <a:rPr lang="ru-RU" sz="2000" b="1" dirty="0" err="1" smtClean="0">
                <a:latin typeface="Georgia" pitchFamily="18" charset="0"/>
              </a:rPr>
              <a:t>розсилок</a:t>
            </a:r>
            <a:r>
              <a:rPr lang="ru-RU" sz="2000" dirty="0" smtClean="0">
                <a:latin typeface="Georgia" pitchFamily="18" charset="0"/>
              </a:rPr>
              <a:t>. </a:t>
            </a:r>
            <a:r>
              <a:rPr lang="ru-RU" sz="2000" dirty="0" err="1" smtClean="0">
                <a:latin typeface="Georgia" pitchFamily="18" charset="0"/>
              </a:rPr>
              <a:t>Усі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ці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засоби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використовуються</a:t>
            </a:r>
            <a:r>
              <a:rPr lang="ru-RU" sz="2000" dirty="0" smtClean="0">
                <a:latin typeface="Georgia" pitchFamily="18" charset="0"/>
              </a:rPr>
              <a:t> нами у </a:t>
            </a:r>
            <a:r>
              <a:rPr lang="ru-RU" sz="2000" dirty="0" err="1" smtClean="0">
                <a:latin typeface="Georgia" pitchFamily="18" charset="0"/>
              </a:rPr>
              <a:t>дистанційному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навчанні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студентів</a:t>
            </a:r>
            <a:r>
              <a:rPr lang="ru-RU" sz="2000" dirty="0" smtClean="0">
                <a:latin typeface="Georgia" pitchFamily="18" charset="0"/>
              </a:rPr>
              <a:t>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785794"/>
            <a:ext cx="83582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Georgia" pitchFamily="18" charset="0"/>
              </a:rPr>
              <a:t>Засобами</a:t>
            </a:r>
            <a:r>
              <a:rPr lang="ru-RU" sz="2000" dirty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ДН є </a:t>
            </a:r>
            <a:r>
              <a:rPr lang="ru-RU" sz="2000" dirty="0" err="1" smtClean="0">
                <a:latin typeface="Georgia" pitchFamily="18" charset="0"/>
              </a:rPr>
              <a:t>сучасні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інформаційні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телекомунікаційні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технології</a:t>
            </a:r>
            <a:r>
              <a:rPr lang="ru-RU" sz="2000" dirty="0" smtClean="0">
                <a:latin typeface="Georgia" pitchFamily="18" charset="0"/>
              </a:rPr>
              <a:t>, </a:t>
            </a:r>
            <a:r>
              <a:rPr lang="ru-RU" sz="2000" dirty="0" err="1" smtClean="0">
                <a:latin typeface="Georgia" pitchFamily="18" charset="0"/>
              </a:rPr>
              <a:t>які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дають</a:t>
            </a:r>
            <a:r>
              <a:rPr lang="ru-RU" sz="2000" dirty="0" smtClean="0">
                <a:latin typeface="Georgia" pitchFamily="18" charset="0"/>
              </a:rPr>
              <a:t> студентам </a:t>
            </a:r>
            <a:r>
              <a:rPr lang="ru-RU" sz="2000" dirty="0" err="1" smtClean="0">
                <a:latin typeface="Georgia" pitchFamily="18" charset="0"/>
              </a:rPr>
              <a:t>змогу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самостійно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долучатися</a:t>
            </a:r>
            <a:r>
              <a:rPr lang="ru-RU" sz="2000" dirty="0" smtClean="0">
                <a:latin typeface="Georgia" pitchFamily="18" charset="0"/>
              </a:rPr>
              <a:t> до </a:t>
            </a:r>
            <a:r>
              <a:rPr lang="ru-RU" sz="2000" dirty="0" err="1" smtClean="0">
                <a:latin typeface="Georgia" pitchFamily="18" charset="0"/>
              </a:rPr>
              <a:t>найрізноманітніших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інформаційних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джерел</a:t>
            </a:r>
            <a:r>
              <a:rPr lang="ru-RU" sz="2000" dirty="0" smtClean="0">
                <a:latin typeface="Georgia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214414" y="548680"/>
            <a:ext cx="7715304" cy="15841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Нами </a:t>
            </a:r>
            <a:r>
              <a:rPr lang="ru-RU" sz="2000" b="1" dirty="0" err="1" smtClean="0"/>
              <a:t>практикується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демонстрація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семінарських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заняттях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власного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досвіду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дидактичних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можливостей</a:t>
            </a:r>
            <a:r>
              <a:rPr lang="ru-RU" sz="2000" b="1" dirty="0" smtClean="0"/>
              <a:t> ДН студентами-</a:t>
            </a:r>
            <a:r>
              <a:rPr lang="ru-RU" sz="2000" b="1" dirty="0" err="1" smtClean="0"/>
              <a:t>магістрантами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які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викладають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сучасній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школі</a:t>
            </a:r>
            <a:r>
              <a:rPr lang="ru-RU" sz="2000" b="1" dirty="0" smtClean="0"/>
              <a:t>. Як приклад </a:t>
            </a:r>
            <a:r>
              <a:rPr lang="ru-RU" sz="2000" b="1" dirty="0" err="1" smtClean="0"/>
              <a:t>демонструємо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досвід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магістрантки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Горобій</a:t>
            </a:r>
            <a:r>
              <a:rPr lang="ru-RU" sz="2000" b="1" dirty="0" smtClean="0"/>
              <a:t> Ю.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000240"/>
            <a:ext cx="60722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1. Одним </a:t>
            </a:r>
            <a:r>
              <a:rPr lang="ru-RU" sz="2000" dirty="0" err="1" smtClean="0">
                <a:latin typeface="Georgia" pitchFamily="18" charset="0"/>
              </a:rPr>
              <a:t>із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способів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організації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взаємодії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між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учнем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викладачем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можна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назвати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програмний</a:t>
            </a:r>
            <a:r>
              <a:rPr lang="ru-RU" sz="2000" dirty="0" smtClean="0">
                <a:latin typeface="Georgia" pitchFamily="18" charset="0"/>
              </a:rPr>
              <a:t> продукт „</a:t>
            </a:r>
            <a:r>
              <a:rPr lang="ru-RU" sz="2000" dirty="0" err="1" smtClean="0">
                <a:latin typeface="Georgia" pitchFamily="18" charset="0"/>
              </a:rPr>
              <a:t>Google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Drive</a:t>
            </a:r>
            <a:r>
              <a:rPr lang="ru-RU" sz="2000" dirty="0" smtClean="0">
                <a:latin typeface="Georgia" pitchFamily="18" charset="0"/>
              </a:rPr>
              <a:t>‟.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7686" y="521495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 smtClean="0">
                <a:latin typeface="Georgia" pitchFamily="18" charset="0"/>
              </a:rPr>
              <a:t>Диск </a:t>
            </a:r>
            <a:r>
              <a:rPr lang="ru-RU" sz="2000" b="1" u="sng" dirty="0" err="1" smtClean="0">
                <a:latin typeface="Georgia" pitchFamily="18" charset="0"/>
              </a:rPr>
              <a:t>Google</a:t>
            </a:r>
            <a:r>
              <a:rPr lang="ru-RU" sz="2000" b="1" u="sng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дозволяє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своїм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користувачам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завантажувати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необхідні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документи</a:t>
            </a:r>
            <a:r>
              <a:rPr lang="ru-RU" sz="2000" dirty="0" smtClean="0">
                <a:latin typeface="Georgia" pitchFamily="18" charset="0"/>
              </a:rPr>
              <a:t>, </a:t>
            </a:r>
            <a:r>
              <a:rPr lang="ru-RU" sz="2000" dirty="0" err="1" smtClean="0">
                <a:latin typeface="Georgia" pitchFamily="18" charset="0"/>
              </a:rPr>
              <a:t>обмінюватися</a:t>
            </a:r>
            <a:r>
              <a:rPr lang="ru-RU" sz="2000" dirty="0" smtClean="0">
                <a:latin typeface="Georgia" pitchFamily="18" charset="0"/>
              </a:rPr>
              <a:t> ними </a:t>
            </a:r>
            <a:r>
              <a:rPr lang="ru-RU" sz="2000" dirty="0" err="1" smtClean="0">
                <a:latin typeface="Georgia" pitchFamily="18" charset="0"/>
              </a:rPr>
              <a:t>з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іншими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користувачами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2" name="Рисунок 11" descr="New-Google-Drive-App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00306"/>
            <a:ext cx="4968927" cy="366754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14712" y="2857496"/>
            <a:ext cx="542928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Для </a:t>
            </a:r>
            <a:r>
              <a:rPr lang="ru-RU" sz="2400" dirty="0" err="1" smtClean="0">
                <a:solidFill>
                  <a:schemeClr val="tx1"/>
                </a:solidFill>
                <a:latin typeface="Georgia" pitchFamily="18" charset="0"/>
              </a:rPr>
              <a:t>своїх</a:t>
            </a: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Georgia" pitchFamily="18" charset="0"/>
              </a:rPr>
              <a:t>уроків</a:t>
            </a: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 я </a:t>
            </a:r>
            <a:r>
              <a:rPr lang="ru-RU" sz="2400" dirty="0" err="1" smtClean="0">
                <a:solidFill>
                  <a:schemeClr val="tx1"/>
                </a:solidFill>
                <a:latin typeface="Georgia" pitchFamily="18" charset="0"/>
              </a:rPr>
              <a:t>використовую</a:t>
            </a:r>
            <a:r>
              <a:rPr lang="ru-RU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b="1" u="sng" dirty="0" err="1" smtClean="0">
                <a:solidFill>
                  <a:schemeClr val="tx1"/>
                </a:solidFill>
                <a:latin typeface="Georgia" pitchFamily="18" charset="0"/>
              </a:rPr>
              <a:t>Google</a:t>
            </a:r>
            <a:r>
              <a:rPr lang="ru-RU" sz="2400" b="1" u="sng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714356"/>
            <a:ext cx="6572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Georgia" pitchFamily="18" charset="0"/>
              </a:rPr>
              <a:t>Також</a:t>
            </a:r>
            <a:r>
              <a:rPr lang="ru-RU" sz="2400" dirty="0" smtClean="0">
                <a:latin typeface="Georgia" pitchFamily="18" charset="0"/>
              </a:rPr>
              <a:t> за </a:t>
            </a:r>
            <a:r>
              <a:rPr lang="ru-RU" sz="2400" dirty="0" err="1" smtClean="0">
                <a:latin typeface="Georgia" pitchFamily="18" charset="0"/>
              </a:rPr>
              <a:t>допомогою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вбудованої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програми</a:t>
            </a:r>
            <a:r>
              <a:rPr lang="ru-RU" sz="2400" dirty="0" smtClean="0">
                <a:latin typeface="Georgia" pitchFamily="18" charset="0"/>
              </a:rPr>
              <a:t> „</a:t>
            </a:r>
            <a:r>
              <a:rPr lang="ru-RU" sz="2400" dirty="0" err="1" smtClean="0">
                <a:latin typeface="Georgia" pitchFamily="18" charset="0"/>
              </a:rPr>
              <a:t>Google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Documents</a:t>
            </a:r>
            <a:r>
              <a:rPr lang="ru-RU" sz="2400" dirty="0" smtClean="0">
                <a:latin typeface="Georgia" pitchFamily="18" charset="0"/>
              </a:rPr>
              <a:t>‟ </a:t>
            </a:r>
            <a:r>
              <a:rPr lang="ru-RU" sz="2400" dirty="0" err="1" smtClean="0">
                <a:latin typeface="Georgia" pitchFamily="18" charset="0"/>
              </a:rPr>
              <a:t>можна</a:t>
            </a:r>
            <a:r>
              <a:rPr lang="ru-RU" sz="2400" dirty="0" smtClean="0">
                <a:latin typeface="Georgia" pitchFamily="18" charset="0"/>
              </a:rPr>
              <a:t> в </a:t>
            </a:r>
            <a:r>
              <a:rPr lang="ru-RU" sz="2400" dirty="0" err="1" smtClean="0">
                <a:latin typeface="Georgia" pitchFamily="18" charset="0"/>
              </a:rPr>
              <a:t>режимі</a:t>
            </a:r>
            <a:r>
              <a:rPr lang="ru-RU" sz="2400" dirty="0" smtClean="0">
                <a:latin typeface="Georgia" pitchFamily="18" charset="0"/>
              </a:rPr>
              <a:t> реального часу </a:t>
            </a:r>
            <a:r>
              <a:rPr lang="ru-RU" sz="2400" dirty="0" err="1" smtClean="0">
                <a:latin typeface="Georgia" pitchFamily="18" charset="0"/>
              </a:rPr>
              <a:t>створювати</a:t>
            </a:r>
            <a:r>
              <a:rPr lang="ru-RU" sz="2400" dirty="0" smtClean="0">
                <a:latin typeface="Georgia" pitchFamily="18" charset="0"/>
              </a:rPr>
              <a:t> та </a:t>
            </a:r>
            <a:r>
              <a:rPr lang="ru-RU" sz="2400" dirty="0" err="1" smtClean="0">
                <a:latin typeface="Georgia" pitchFamily="18" charset="0"/>
              </a:rPr>
              <a:t>змінювати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документи</a:t>
            </a:r>
            <a:r>
              <a:rPr lang="ru-RU" sz="2400" dirty="0" smtClean="0">
                <a:latin typeface="Georgia" pitchFamily="18" charset="0"/>
              </a:rPr>
              <a:t>, </a:t>
            </a:r>
            <a:r>
              <a:rPr lang="ru-RU" sz="2400" dirty="0" err="1" smtClean="0">
                <a:latin typeface="Georgia" pitchFamily="18" charset="0"/>
              </a:rPr>
              <a:t>що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зберігаються</a:t>
            </a:r>
            <a:r>
              <a:rPr lang="ru-RU" sz="2400" dirty="0" smtClean="0">
                <a:latin typeface="Georgia" pitchFamily="18" charset="0"/>
              </a:rPr>
              <a:t> на диску.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4" name="Рисунок 3" descr="google-docs-icon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4480" y="2357430"/>
            <a:ext cx="5500726" cy="4125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785794"/>
            <a:ext cx="4528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latin typeface="Georgia" pitchFamily="18" charset="0"/>
              </a:rPr>
              <a:t>Веб-додаток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GoogleClass</a:t>
            </a:r>
            <a:r>
              <a:rPr lang="en-US" sz="2800" dirty="0" smtClean="0">
                <a:latin typeface="Georgia" pitchFamily="18" charset="0"/>
              </a:rPr>
              <a:t> . 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4" name="Рисунок 3" descr="google-classroom-cov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14620"/>
            <a:ext cx="9144000" cy="4572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9124" y="1500174"/>
            <a:ext cx="457200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dirty="0" err="1" smtClean="0">
                <a:latin typeface="Georgia" pitchFamily="18" charset="0"/>
              </a:rPr>
              <a:t>Інтерфейс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системи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має</a:t>
            </a:r>
            <a:r>
              <a:rPr lang="ru-RU" sz="2000" dirty="0" smtClean="0">
                <a:latin typeface="Georgia" pitchFamily="18" charset="0"/>
              </a:rPr>
              <a:t> журнал </a:t>
            </a:r>
            <a:r>
              <a:rPr lang="ru-RU" sz="2000" dirty="0" err="1" smtClean="0">
                <a:latin typeface="Georgia" pitchFamily="18" charset="0"/>
              </a:rPr>
              <a:t>оцінок</a:t>
            </a:r>
            <a:r>
              <a:rPr lang="ru-RU" sz="2000" dirty="0" smtClean="0">
                <a:latin typeface="Georgia" pitchFamily="18" charset="0"/>
              </a:rPr>
              <a:t>, </a:t>
            </a:r>
            <a:r>
              <a:rPr lang="ru-RU" sz="2000" dirty="0" err="1" smtClean="0">
                <a:latin typeface="Georgia" pitchFamily="18" charset="0"/>
              </a:rPr>
              <a:t>дозволяє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проводити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контрольні</a:t>
            </a:r>
            <a:r>
              <a:rPr lang="ru-RU" sz="2000" dirty="0" smtClean="0">
                <a:latin typeface="Georgia" pitchFamily="18" charset="0"/>
              </a:rPr>
              <a:t> та </a:t>
            </a:r>
            <a:r>
              <a:rPr lang="ru-RU" sz="2000" dirty="0" err="1" smtClean="0">
                <a:latin typeface="Georgia" pitchFamily="18" charset="0"/>
              </a:rPr>
              <a:t>самостійні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роботи</a:t>
            </a:r>
            <a:r>
              <a:rPr lang="ru-RU" sz="2000" dirty="0" smtClean="0">
                <a:latin typeface="Georgia" pitchFamily="18" charset="0"/>
              </a:rPr>
              <a:t>, тести, </a:t>
            </a:r>
            <a:r>
              <a:rPr lang="ru-RU" sz="2000" dirty="0" err="1" smtClean="0">
                <a:latin typeface="Georgia" pitchFamily="18" charset="0"/>
              </a:rPr>
              <a:t>результати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яких</a:t>
            </a:r>
            <a:r>
              <a:rPr lang="ru-RU" sz="2000" dirty="0" smtClean="0">
                <a:latin typeface="Georgia" pitchFamily="18" charset="0"/>
              </a:rPr>
              <a:t> автоматично </a:t>
            </a:r>
            <a:r>
              <a:rPr lang="ru-RU" sz="2000" dirty="0" err="1" smtClean="0">
                <a:latin typeface="Georgia" pitchFamily="18" charset="0"/>
              </a:rPr>
              <a:t>потрапляють</a:t>
            </a:r>
            <a:r>
              <a:rPr lang="ru-RU" sz="2000" dirty="0" smtClean="0">
                <a:latin typeface="Georgia" pitchFamily="18" charset="0"/>
              </a:rPr>
              <a:t> в </a:t>
            </a:r>
            <a:r>
              <a:rPr lang="ru-RU" sz="2000" dirty="0" err="1" smtClean="0">
                <a:latin typeface="Georgia" pitchFamily="18" charset="0"/>
              </a:rPr>
              <a:t>електронні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журнали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учнів</a:t>
            </a:r>
            <a:r>
              <a:rPr lang="ru-RU" sz="2000" dirty="0" smtClean="0">
                <a:latin typeface="Georgia" pitchFamily="18" charset="0"/>
              </a:rPr>
              <a:t>. </a:t>
            </a:r>
            <a:endParaRPr lang="ru-RU" sz="20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14648" r="27525" b="9179"/>
          <a:stretch>
            <a:fillRect/>
          </a:stretch>
        </p:blipFill>
        <p:spPr bwMode="auto">
          <a:xfrm>
            <a:off x="-1" y="0"/>
            <a:ext cx="6165587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34" y="3143248"/>
            <a:ext cx="4429156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Georgia" pitchFamily="18" charset="0"/>
              </a:rPr>
              <a:t>електронний</a:t>
            </a:r>
            <a:r>
              <a:rPr lang="ru-RU" dirty="0" smtClean="0">
                <a:latin typeface="Georgia" pitchFamily="18" charset="0"/>
              </a:rPr>
              <a:t> журнал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4648" r="23133" b="10156"/>
          <a:stretch>
            <a:fillRect/>
          </a:stretch>
        </p:blipFill>
        <p:spPr bwMode="auto">
          <a:xfrm>
            <a:off x="3357554" y="3675444"/>
            <a:ext cx="5786446" cy="318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86380" y="3286124"/>
            <a:ext cx="3643338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Georgia" pitchFamily="18" charset="0"/>
              </a:rPr>
              <a:t>завдання</a:t>
            </a:r>
            <a:endParaRPr lang="ru-RU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500042"/>
            <a:ext cx="542928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Для </a:t>
            </a:r>
            <a:r>
              <a:rPr lang="ru-RU" sz="2400" dirty="0" err="1" smtClean="0">
                <a:latin typeface="Georgia" pitchFamily="18" charset="0"/>
              </a:rPr>
              <a:t>своїх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уроків</a:t>
            </a:r>
            <a:r>
              <a:rPr lang="ru-RU" sz="2400" dirty="0" smtClean="0">
                <a:latin typeface="Georgia" pitchFamily="18" charset="0"/>
              </a:rPr>
              <a:t> я </a:t>
            </a:r>
            <a:r>
              <a:rPr lang="ru-RU" sz="2400" dirty="0" err="1" smtClean="0">
                <a:latin typeface="Georgia" pitchFamily="18" charset="0"/>
              </a:rPr>
              <a:t>використовую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персональний</a:t>
            </a:r>
            <a:r>
              <a:rPr lang="ru-RU" sz="2400" dirty="0" smtClean="0">
                <a:latin typeface="Georgia" pitchFamily="18" charset="0"/>
              </a:rPr>
              <a:t> сайт.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3672" r="31369" b="16015"/>
          <a:stretch>
            <a:fillRect/>
          </a:stretch>
        </p:blipFill>
        <p:spPr bwMode="auto">
          <a:xfrm>
            <a:off x="0" y="1571612"/>
            <a:ext cx="5829121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745" t="13672" r="18191" b="11132"/>
          <a:stretch>
            <a:fillRect/>
          </a:stretch>
        </p:blipFill>
        <p:spPr bwMode="auto">
          <a:xfrm>
            <a:off x="4601657" y="4429108"/>
            <a:ext cx="454234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134" t="14844" r="29685" b="9961"/>
          <a:stretch>
            <a:fillRect/>
          </a:stretch>
        </p:blipFill>
        <p:spPr bwMode="auto">
          <a:xfrm>
            <a:off x="5786446" y="2357430"/>
            <a:ext cx="3156261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521495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https://sites.google.com/d/19AQ98gNTKpv3_lfp6e5foxyrwBxSPah-/p/13gLfK94PQ-cF1xHZQT8gw6f6rEcpPqCN/edit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14356"/>
            <a:ext cx="8643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Georgia" pitchFamily="18" charset="0"/>
              </a:rPr>
              <a:t>Готуватися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ru-RU" b="1" i="1" dirty="0" err="1" smtClean="0">
                <a:latin typeface="Georgia" pitchFamily="18" charset="0"/>
              </a:rPr>
              <a:t>довелося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ru-RU" b="1" i="1" dirty="0" err="1" smtClean="0">
                <a:latin typeface="Georgia" pitchFamily="18" charset="0"/>
              </a:rPr>
              <a:t>довше</a:t>
            </a:r>
            <a:r>
              <a:rPr lang="ru-RU" b="1" i="1" dirty="0" smtClean="0">
                <a:latin typeface="Georgia" pitchFamily="18" charset="0"/>
              </a:rPr>
              <a:t>, </a:t>
            </a:r>
            <a:r>
              <a:rPr lang="ru-RU" b="1" i="1" dirty="0" err="1" smtClean="0">
                <a:latin typeface="Georgia" pitchFamily="18" charset="0"/>
              </a:rPr>
              <a:t>ніж</a:t>
            </a:r>
            <a:r>
              <a:rPr lang="ru-RU" b="1" i="1" dirty="0" smtClean="0">
                <a:latin typeface="Georgia" pitchFamily="18" charset="0"/>
              </a:rPr>
              <a:t> до </a:t>
            </a:r>
            <a:r>
              <a:rPr lang="ru-RU" b="1" i="1" dirty="0" err="1" smtClean="0">
                <a:latin typeface="Georgia" pitchFamily="18" charset="0"/>
              </a:rPr>
              <a:t>звичайних</a:t>
            </a:r>
            <a:r>
              <a:rPr lang="ru-RU" b="1" i="1" dirty="0" smtClean="0">
                <a:latin typeface="Georgia" pitchFamily="18" charset="0"/>
              </a:rPr>
              <a:t> занять, </a:t>
            </a:r>
            <a:r>
              <a:rPr lang="ru-RU" b="1" i="1" dirty="0" err="1" smtClean="0">
                <a:latin typeface="Georgia" pitchFamily="18" charset="0"/>
              </a:rPr>
              <a:t>враховуючи</a:t>
            </a:r>
            <a:r>
              <a:rPr lang="ru-RU" b="1" i="1" dirty="0" smtClean="0">
                <a:latin typeface="Georgia" pitchFamily="18" charset="0"/>
              </a:rPr>
              <a:t>, </a:t>
            </a:r>
            <a:r>
              <a:rPr lang="ru-RU" b="1" i="1" dirty="0" err="1" smtClean="0">
                <a:latin typeface="Georgia" pitchFamily="18" charset="0"/>
              </a:rPr>
              <a:t>що</a:t>
            </a:r>
            <a:r>
              <a:rPr lang="ru-RU" b="1" i="1" dirty="0" smtClean="0">
                <a:latin typeface="Georgia" pitchFamily="18" charset="0"/>
              </a:rPr>
              <a:t> мене не буде </a:t>
            </a:r>
            <a:r>
              <a:rPr lang="ru-RU" b="1" i="1" dirty="0" err="1" smtClean="0">
                <a:latin typeface="Georgia" pitchFamily="18" charset="0"/>
              </a:rPr>
              <a:t>поруч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ru-RU" b="1" i="1" dirty="0" err="1" smtClean="0">
                <a:latin typeface="Georgia" pitchFamily="18" charset="0"/>
              </a:rPr>
              <a:t>з</a:t>
            </a:r>
            <a:r>
              <a:rPr lang="ru-RU" b="1" i="1" dirty="0" smtClean="0">
                <a:latin typeface="Georgia" pitchFamily="18" charset="0"/>
              </a:rPr>
              <a:t> </a:t>
            </a:r>
            <a:r>
              <a:rPr lang="ru-RU" b="1" i="1" dirty="0" err="1" smtClean="0">
                <a:latin typeface="Georgia" pitchFamily="18" charset="0"/>
              </a:rPr>
              <a:t>дітьми</a:t>
            </a:r>
            <a:r>
              <a:rPr lang="ru-RU" b="1" i="1" dirty="0" smtClean="0">
                <a:latin typeface="Georgia" pitchFamily="18" charset="0"/>
              </a:rPr>
              <a:t>. </a:t>
            </a:r>
            <a:r>
              <a:rPr lang="ru-RU" b="1" i="1" dirty="0" err="1" smtClean="0">
                <a:latin typeface="Georgia" pitchFamily="18" charset="0"/>
              </a:rPr>
              <a:t>Кожен</a:t>
            </a:r>
            <a:r>
              <a:rPr lang="ru-RU" b="1" i="1" dirty="0" smtClean="0">
                <a:latin typeface="Georgia" pitchFamily="18" charset="0"/>
              </a:rPr>
              <a:t> урок </a:t>
            </a:r>
            <a:r>
              <a:rPr lang="ru-RU" b="1" i="1" dirty="0" err="1" smtClean="0">
                <a:latin typeface="Georgia" pitchFamily="18" charset="0"/>
              </a:rPr>
              <a:t>містить</a:t>
            </a:r>
            <a:r>
              <a:rPr lang="ru-RU" b="1" i="1" dirty="0" smtClean="0">
                <a:latin typeface="Georgia" pitchFamily="18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Georgia" pitchFamily="18" charset="0"/>
              </a:rPr>
              <a:t>короткі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відео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з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поясненнями</a:t>
            </a:r>
            <a:r>
              <a:rPr lang="ru-RU" sz="2400" dirty="0" smtClean="0">
                <a:latin typeface="Georgia" pitchFamily="18" charset="0"/>
              </a:rPr>
              <a:t>. </a:t>
            </a:r>
          </a:p>
          <a:p>
            <a:endParaRPr lang="ru-RU" dirty="0">
              <a:latin typeface="Georgia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5490" t="22461" r="27525" b="10156"/>
          <a:stretch>
            <a:fillRect/>
          </a:stretch>
        </p:blipFill>
        <p:spPr bwMode="auto">
          <a:xfrm>
            <a:off x="571472" y="2071678"/>
            <a:ext cx="7643898" cy="432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3"/>
          <p:cNvSpPr>
            <a:spLocks noChangeArrowheads="1"/>
          </p:cNvSpPr>
          <p:nvPr/>
        </p:nvSpPr>
        <p:spPr bwMode="auto">
          <a:xfrm flipV="1">
            <a:off x="250825" y="1304925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14282" y="1428736"/>
            <a:ext cx="314327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Georgia" pitchFamily="18" charset="0"/>
              </a:rPr>
              <a:t>завдання</a:t>
            </a:r>
            <a:r>
              <a:rPr lang="ru-RU" sz="2400" dirty="0" smtClean="0">
                <a:latin typeface="Georgia" pitchFamily="18" charset="0"/>
              </a:rPr>
              <a:t> з </a:t>
            </a:r>
            <a:r>
              <a:rPr lang="ru-RU" sz="2400" dirty="0" err="1" smtClean="0">
                <a:latin typeface="Georgia" pitchFamily="18" charset="0"/>
              </a:rPr>
              <a:t>підручників</a:t>
            </a:r>
            <a:r>
              <a:rPr lang="ru-RU" sz="2400" dirty="0" smtClean="0">
                <a:latin typeface="Georgia" pitchFamily="18" charset="0"/>
              </a:rPr>
              <a:t>, за </a:t>
            </a:r>
            <a:r>
              <a:rPr lang="ru-RU" sz="2400" dirty="0" err="1" smtClean="0">
                <a:latin typeface="Georgia" pitchFamily="18" charset="0"/>
              </a:rPr>
              <a:t>якими</a:t>
            </a:r>
            <a:r>
              <a:rPr lang="ru-RU" sz="2400" dirty="0" smtClean="0">
                <a:latin typeface="Georgia" pitchFamily="18" charset="0"/>
              </a:rPr>
              <a:t> ми </a:t>
            </a:r>
            <a:r>
              <a:rPr lang="ru-RU" sz="2400" dirty="0" err="1" smtClean="0">
                <a:latin typeface="Georgia" pitchFamily="18" charset="0"/>
              </a:rPr>
              <a:t>працюємо</a:t>
            </a:r>
            <a:r>
              <a:rPr lang="ru-RU" sz="2400" dirty="0" smtClean="0">
                <a:latin typeface="Georgia" pitchFamily="18" charset="0"/>
              </a:rPr>
              <a:t> (</a:t>
            </a:r>
            <a:r>
              <a:rPr lang="ru-RU" sz="2400" dirty="0" err="1" smtClean="0">
                <a:latin typeface="Georgia" pitchFamily="18" charset="0"/>
              </a:rPr>
              <a:t>розміщувала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скрін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сторінки</a:t>
            </a:r>
            <a:r>
              <a:rPr lang="ru-RU" sz="2400" dirty="0" smtClean="0">
                <a:latin typeface="Georgia" pitchFamily="18" charset="0"/>
              </a:rPr>
              <a:t>, </a:t>
            </a:r>
            <a:r>
              <a:rPr lang="ru-RU" sz="2400" dirty="0" err="1" smtClean="0">
                <a:latin typeface="Georgia" pitchFamily="18" charset="0"/>
              </a:rPr>
              <a:t>щоб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учням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було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легше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знайти</a:t>
            </a:r>
            <a:r>
              <a:rPr lang="ru-RU" sz="2400" dirty="0" smtClean="0">
                <a:latin typeface="Georgia" pitchFamily="18" charset="0"/>
              </a:rPr>
              <a:t> в </a:t>
            </a:r>
            <a:r>
              <a:rPr lang="ru-RU" sz="2400" dirty="0" err="1" smtClean="0">
                <a:latin typeface="Georgia" pitchFamily="18" charset="0"/>
              </a:rPr>
              <a:t>друкованій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книжці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або</a:t>
            </a:r>
            <a:r>
              <a:rPr lang="ru-RU" sz="2400" dirty="0" smtClean="0">
                <a:latin typeface="Georgia" pitchFamily="18" charset="0"/>
              </a:rPr>
              <a:t> ж </a:t>
            </a:r>
            <a:r>
              <a:rPr lang="ru-RU" sz="2400" dirty="0" err="1" smtClean="0">
                <a:latin typeface="Georgia" pitchFamily="18" charset="0"/>
              </a:rPr>
              <a:t>прочитати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завдання</a:t>
            </a:r>
            <a:r>
              <a:rPr lang="ru-RU" sz="2400" dirty="0" smtClean="0">
                <a:latin typeface="Georgia" pitchFamily="18" charset="0"/>
              </a:rPr>
              <a:t> на </a:t>
            </a:r>
            <a:r>
              <a:rPr lang="ru-RU" sz="2400" dirty="0" err="1" smtClean="0">
                <a:latin typeface="Georgia" pitchFamily="18" charset="0"/>
              </a:rPr>
              <a:t>комп’ютері</a:t>
            </a:r>
            <a:r>
              <a:rPr lang="ru-RU" sz="2400" dirty="0" smtClean="0">
                <a:latin typeface="Georgia" pitchFamily="18" charset="0"/>
              </a:rPr>
              <a:t> – як буде </a:t>
            </a:r>
            <a:r>
              <a:rPr lang="ru-RU" sz="2400" dirty="0" err="1" smtClean="0">
                <a:latin typeface="Georgia" pitchFamily="18" charset="0"/>
              </a:rPr>
              <a:t>зручніше</a:t>
            </a:r>
            <a:r>
              <a:rPr lang="ru-RU" sz="2400" dirty="0" smtClean="0">
                <a:latin typeface="Georgia" pitchFamily="18" charset="0"/>
              </a:rPr>
              <a:t>);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2400" b="1" dirty="0" smtClean="0">
              <a:solidFill>
                <a:srgbClr val="238D8A"/>
              </a:solidFill>
            </a:endParaRPr>
          </a:p>
        </p:txBody>
      </p:sp>
      <p:pic>
        <p:nvPicPr>
          <p:cNvPr id="5" name="Google Shape;84;p1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643306" y="714356"/>
            <a:ext cx="5500694" cy="5624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3"/>
          <p:cNvSpPr>
            <a:spLocks noChangeArrowheads="1"/>
          </p:cNvSpPr>
          <p:nvPr/>
        </p:nvSpPr>
        <p:spPr bwMode="auto">
          <a:xfrm flipV="1">
            <a:off x="250825" y="4292600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5" name="Rectangle 23"/>
          <p:cNvSpPr>
            <a:spLocks noChangeArrowheads="1"/>
          </p:cNvSpPr>
          <p:nvPr/>
        </p:nvSpPr>
        <p:spPr bwMode="auto">
          <a:xfrm flipV="1">
            <a:off x="250825" y="1304925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589281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err="1" smtClean="0">
                <a:latin typeface="Georgia" pitchFamily="18" charset="0"/>
              </a:rPr>
              <a:t>інтерактивне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ігрове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err="1" smtClean="0">
                <a:latin typeface="Georgia" pitchFamily="18" charset="0"/>
              </a:rPr>
              <a:t>завдання</a:t>
            </a:r>
            <a:r>
              <a:rPr lang="ru-RU" sz="2400" dirty="0" smtClean="0">
                <a:latin typeface="Georgia" pitchFamily="18" charset="0"/>
              </a:rPr>
              <a:t>;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2400" b="1" dirty="0" smtClean="0">
              <a:solidFill>
                <a:srgbClr val="238D8A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3726" t="16601" r="16544" b="14062"/>
          <a:stretch>
            <a:fillRect/>
          </a:stretch>
        </p:blipFill>
        <p:spPr bwMode="auto">
          <a:xfrm>
            <a:off x="0" y="1785902"/>
            <a:ext cx="907262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8579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 err="1" smtClean="0">
                <a:latin typeface="Georgia" pitchFamily="18" charset="0"/>
              </a:rPr>
              <a:t>виконання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завдань</a:t>
            </a:r>
            <a:r>
              <a:rPr lang="ru-RU" sz="2000" dirty="0" smtClean="0">
                <a:latin typeface="Georgia" pitchFamily="18" charset="0"/>
              </a:rPr>
              <a:t> в</a:t>
            </a:r>
          </a:p>
          <a:p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робочому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зошиті</a:t>
            </a:r>
            <a:r>
              <a:rPr lang="ru-RU" sz="2000" dirty="0" smtClean="0">
                <a:latin typeface="Georgia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виконання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завдань</a:t>
            </a:r>
            <a:r>
              <a:rPr lang="ru-RU" sz="2000" dirty="0" smtClean="0">
                <a:latin typeface="Georgia" pitchFamily="18" charset="0"/>
              </a:rPr>
              <a:t> в </a:t>
            </a:r>
          </a:p>
          <a:p>
            <a:r>
              <a:rPr lang="en-US" sz="2000" dirty="0" smtClean="0">
                <a:latin typeface="Georgia" pitchFamily="18" charset="0"/>
              </a:rPr>
              <a:t>Google-</a:t>
            </a:r>
            <a:r>
              <a:rPr lang="ru-RU" sz="2000" dirty="0" err="1" smtClean="0">
                <a:latin typeface="Georgia" pitchFamily="18" charset="0"/>
              </a:rPr>
              <a:t>формі</a:t>
            </a:r>
            <a:r>
              <a:rPr lang="ru-RU" sz="2000" dirty="0" smtClean="0">
                <a:latin typeface="Georgia" pitchFamily="18" charset="0"/>
              </a:rPr>
              <a:t>;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25805" t="13672" r="26976" b="15039"/>
          <a:stretch>
            <a:fillRect/>
          </a:stretch>
        </p:blipFill>
        <p:spPr bwMode="auto">
          <a:xfrm>
            <a:off x="4178569" y="714356"/>
            <a:ext cx="496543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9217" t="13672" r="22035" b="10156"/>
          <a:stretch>
            <a:fillRect/>
          </a:stretch>
        </p:blipFill>
        <p:spPr bwMode="auto">
          <a:xfrm>
            <a:off x="214283" y="2693254"/>
            <a:ext cx="4929222" cy="359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3"/>
          <p:cNvSpPr>
            <a:spLocks noChangeArrowheads="1"/>
          </p:cNvSpPr>
          <p:nvPr/>
        </p:nvSpPr>
        <p:spPr bwMode="auto">
          <a:xfrm flipV="1">
            <a:off x="250825" y="4292600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5" name="Rectangle 23"/>
          <p:cNvSpPr>
            <a:spLocks noChangeArrowheads="1"/>
          </p:cNvSpPr>
          <p:nvPr/>
        </p:nvSpPr>
        <p:spPr bwMode="auto">
          <a:xfrm flipV="1">
            <a:off x="250825" y="1304925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36004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238D8A"/>
                </a:solidFill>
              </a:rPr>
              <a:t>СТВОРЕННЯ ОНЛАЙН-УРОКІВ на </a:t>
            </a:r>
            <a:r>
              <a:rPr lang="ru-RU" sz="2400" b="1" dirty="0" err="1" smtClean="0">
                <a:solidFill>
                  <a:srgbClr val="238D8A"/>
                </a:solidFill>
              </a:rPr>
              <a:t>платформі</a:t>
            </a:r>
            <a:r>
              <a:rPr lang="ru-RU" sz="2400" b="1" dirty="0" smtClean="0">
                <a:solidFill>
                  <a:srgbClr val="238D8A"/>
                </a:solidFill>
              </a:rPr>
              <a:t> «</a:t>
            </a:r>
            <a:r>
              <a:rPr lang="en-US" sz="2400" b="1" dirty="0" smtClean="0">
                <a:solidFill>
                  <a:srgbClr val="238D8A"/>
                </a:solidFill>
              </a:rPr>
              <a:t>Zoom</a:t>
            </a:r>
            <a:r>
              <a:rPr lang="ru-RU" sz="2400" b="1" dirty="0" smtClean="0">
                <a:solidFill>
                  <a:srgbClr val="238D8A"/>
                </a:solidFill>
              </a:rPr>
              <a:t>»</a:t>
            </a:r>
            <a:r>
              <a:rPr lang="uk-UA" sz="2400" b="1" dirty="0" smtClean="0">
                <a:solidFill>
                  <a:srgbClr val="238D8A"/>
                </a:solidFill>
              </a:rPr>
              <a:t>.</a:t>
            </a:r>
            <a:endParaRPr lang="ru-RU" sz="2400" b="1" dirty="0" smtClean="0">
              <a:solidFill>
                <a:srgbClr val="238D8A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2400" b="1" dirty="0" smtClean="0">
              <a:solidFill>
                <a:srgbClr val="238D8A"/>
              </a:solidFill>
            </a:endParaRPr>
          </a:p>
        </p:txBody>
      </p:sp>
      <p:pic>
        <p:nvPicPr>
          <p:cNvPr id="10" name="Рисунок 9" descr="Безымя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214554"/>
            <a:ext cx="8251333" cy="4325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3428" cy="6583362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Цей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приклад доводить,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що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для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успішного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здійснення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процесу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дистанційного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навчання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учитель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має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володіти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технологічними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аспектами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організації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освітньої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діяльності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школярів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різними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прийомами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роботи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в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форумі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чаті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, теле- і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відеоконференціях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, а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також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з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електронною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поштою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та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іншими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 Black" pitchFamily="34" charset="0"/>
              </a:rPr>
              <a:t>комунікаційними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засобами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).</a:t>
            </a:r>
            <a:endParaRPr lang="uk-UA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571612"/>
            <a:ext cx="421196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847820"/>
            <a:ext cx="5143536" cy="390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35729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Переваги дистанційного навчання:</a:t>
            </a:r>
            <a:endParaRPr lang="uk-UA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786842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i="1" dirty="0" smtClean="0">
                <a:latin typeface="Georgia" pitchFamily="18" charset="0"/>
              </a:rPr>
              <a:t>  1.Синхронний і асинхронний </a:t>
            </a:r>
            <a:r>
              <a:rPr lang="ru-RU" sz="2800" i="1" dirty="0" err="1" smtClean="0">
                <a:latin typeface="Georgia" pitchFamily="18" charset="0"/>
              </a:rPr>
              <a:t>режими</a:t>
            </a:r>
            <a:r>
              <a:rPr lang="ru-RU" sz="2800" i="1" dirty="0" smtClean="0">
                <a:latin typeface="Georgia" pitchFamily="18" charset="0"/>
              </a:rPr>
              <a:t> </a:t>
            </a:r>
            <a:r>
              <a:rPr lang="ru-RU" sz="2800" i="1" dirty="0" err="1" smtClean="0">
                <a:latin typeface="Georgia" pitchFamily="18" charset="0"/>
              </a:rPr>
              <a:t>взаємодії</a:t>
            </a:r>
            <a:r>
              <a:rPr lang="ru-RU" sz="2800" i="1" dirty="0" smtClean="0">
                <a:latin typeface="Georgia" pitchFamily="18" charset="0"/>
              </a:rPr>
              <a:t> </a:t>
            </a:r>
            <a:r>
              <a:rPr lang="ru-RU" sz="2800" i="1" dirty="0" err="1" smtClean="0">
                <a:latin typeface="Georgia" pitchFamily="18" charset="0"/>
              </a:rPr>
              <a:t>учасників</a:t>
            </a:r>
            <a:r>
              <a:rPr lang="ru-RU" sz="2800" i="1" dirty="0" smtClean="0">
                <a:latin typeface="Georgia" pitchFamily="18" charset="0"/>
              </a:rPr>
              <a:t> </a:t>
            </a:r>
            <a:r>
              <a:rPr lang="ru-RU" sz="2800" i="1" dirty="0" err="1" smtClean="0">
                <a:latin typeface="Georgia" pitchFamily="18" charset="0"/>
              </a:rPr>
              <a:t>навчального</a:t>
            </a:r>
            <a:r>
              <a:rPr lang="ru-RU" sz="2800" i="1" dirty="0" smtClean="0">
                <a:latin typeface="Georgia" pitchFamily="18" charset="0"/>
              </a:rPr>
              <a:t> </a:t>
            </a:r>
            <a:r>
              <a:rPr lang="ru-RU" sz="2800" i="1" dirty="0" err="1" smtClean="0">
                <a:latin typeface="Georgia" pitchFamily="18" charset="0"/>
              </a:rPr>
              <a:t>процесу</a:t>
            </a:r>
            <a:r>
              <a:rPr lang="ru-RU" sz="2800" i="1" dirty="0" smtClean="0">
                <a:latin typeface="Georgia" pitchFamily="18" charset="0"/>
              </a:rPr>
              <a:t>: </a:t>
            </a:r>
            <a:r>
              <a:rPr lang="ru-RU" sz="2800" i="1" dirty="0" err="1" smtClean="0">
                <a:latin typeface="Georgia" pitchFamily="18" charset="0"/>
              </a:rPr>
              <a:t>викладач</a:t>
            </a:r>
            <a:r>
              <a:rPr lang="ru-RU" sz="2800" i="1" dirty="0" smtClean="0">
                <a:latin typeface="Georgia" pitchFamily="18" charset="0"/>
              </a:rPr>
              <a:t> – студент, студент – студент, студент – </a:t>
            </a:r>
            <a:r>
              <a:rPr lang="ru-RU" sz="2800" i="1" dirty="0" err="1" smtClean="0">
                <a:latin typeface="Georgia" pitchFamily="18" charset="0"/>
              </a:rPr>
              <a:t>навчальна</a:t>
            </a:r>
            <a:r>
              <a:rPr lang="ru-RU" sz="2800" i="1" dirty="0" smtClean="0">
                <a:latin typeface="Georgia" pitchFamily="18" charset="0"/>
              </a:rPr>
              <a:t> группа</a:t>
            </a:r>
            <a:endParaRPr lang="uk-UA" sz="2800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3"/>
          <p:cNvSpPr>
            <a:spLocks noChangeArrowheads="1"/>
          </p:cNvSpPr>
          <p:nvPr/>
        </p:nvSpPr>
        <p:spPr bwMode="auto">
          <a:xfrm flipV="1">
            <a:off x="250825" y="1304925"/>
            <a:ext cx="8388350" cy="36513"/>
          </a:xfrm>
          <a:prstGeom prst="rect">
            <a:avLst/>
          </a:prstGeom>
          <a:solidFill>
            <a:srgbClr val="93FFFF"/>
          </a:solidFill>
          <a:ln w="9525">
            <a:solidFill>
              <a:srgbClr val="00EBE6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3600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rgbClr val="238D8A"/>
                </a:solidFill>
              </a:rPr>
              <a:t>Переваги</a:t>
            </a:r>
            <a:r>
              <a:rPr lang="ru-RU" sz="2400" b="1" dirty="0" smtClean="0">
                <a:solidFill>
                  <a:srgbClr val="238D8A"/>
                </a:solidFill>
              </a:rPr>
              <a:t> ДН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179388" y="1341438"/>
            <a:ext cx="4032250" cy="41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 dirty="0" err="1" smtClean="0">
                <a:solidFill>
                  <a:srgbClr val="238D8A"/>
                </a:solidFill>
              </a:rPr>
              <a:t>Доступність</a:t>
            </a:r>
            <a:endParaRPr lang="ru-RU" sz="2800" dirty="0" smtClean="0">
              <a:solidFill>
                <a:srgbClr val="238D8A"/>
              </a:solidFill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 dirty="0" err="1" smtClean="0">
                <a:solidFill>
                  <a:srgbClr val="238D8A"/>
                </a:solidFill>
              </a:rPr>
              <a:t>Гнучкість</a:t>
            </a:r>
            <a:r>
              <a:rPr lang="ru-RU" sz="2800" dirty="0" smtClean="0">
                <a:solidFill>
                  <a:srgbClr val="238D8A"/>
                </a:solidFill>
              </a:rPr>
              <a:t> 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 dirty="0" err="1" smtClean="0">
                <a:solidFill>
                  <a:srgbClr val="238D8A"/>
                </a:solidFill>
              </a:rPr>
              <a:t>Мобільність</a:t>
            </a:r>
            <a:endParaRPr lang="ru-RU" sz="2800" dirty="0" smtClean="0">
              <a:solidFill>
                <a:srgbClr val="238D8A"/>
              </a:solidFill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2800" dirty="0" err="1" smtClean="0">
                <a:solidFill>
                  <a:srgbClr val="238D8A"/>
                </a:solidFill>
              </a:rPr>
              <a:t>Оволодіння</a:t>
            </a:r>
            <a:r>
              <a:rPr lang="ru-RU" sz="2800" dirty="0" smtClean="0">
                <a:solidFill>
                  <a:srgbClr val="238D8A"/>
                </a:solidFill>
              </a:rPr>
              <a:t> </a:t>
            </a:r>
            <a:r>
              <a:rPr lang="ru-RU" sz="2800" dirty="0" err="1" smtClean="0">
                <a:solidFill>
                  <a:srgbClr val="238D8A"/>
                </a:solidFill>
              </a:rPr>
              <a:t>сучасними</a:t>
            </a:r>
            <a:r>
              <a:rPr lang="ru-RU" sz="2800" dirty="0" smtClean="0">
                <a:solidFill>
                  <a:srgbClr val="238D8A"/>
                </a:solidFill>
              </a:rPr>
              <a:t> </a:t>
            </a:r>
            <a:r>
              <a:rPr lang="ru-RU" sz="2800" dirty="0" err="1" smtClean="0">
                <a:solidFill>
                  <a:srgbClr val="238D8A"/>
                </a:solidFill>
              </a:rPr>
              <a:t>інформаційно-комунікаційними</a:t>
            </a:r>
            <a:r>
              <a:rPr lang="ru-RU" sz="2800" dirty="0" smtClean="0">
                <a:solidFill>
                  <a:srgbClr val="238D8A"/>
                </a:solidFill>
              </a:rPr>
              <a:t> </a:t>
            </a:r>
            <a:r>
              <a:rPr lang="ru-RU" sz="2800" dirty="0" err="1" smtClean="0">
                <a:solidFill>
                  <a:srgbClr val="238D8A"/>
                </a:solidFill>
              </a:rPr>
              <a:t>технологіями</a:t>
            </a:r>
            <a:endParaRPr lang="ru-RU" sz="2800" dirty="0" smtClean="0">
              <a:solidFill>
                <a:srgbClr val="238D8A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143116"/>
            <a:ext cx="435771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5794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Недоліки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дистанційного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навчання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:</a:t>
            </a:r>
            <a:r>
              <a:rPr lang="uk-UA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uk-UA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3929090" cy="55721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>
                <a:latin typeface="Georgia" pitchFamily="18" charset="0"/>
              </a:rPr>
              <a:t>1.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Домашня</a:t>
            </a:r>
            <a:r>
              <a:rPr lang="ru-RU" sz="2800" dirty="0" smtClean="0">
                <a:latin typeface="Georgia" pitchFamily="18" charset="0"/>
              </a:rPr>
              <a:t> атмосфера не </a:t>
            </a:r>
            <a:r>
              <a:rPr lang="ru-RU" sz="2800" dirty="0" err="1" smtClean="0">
                <a:latin typeface="Georgia" pitchFamily="18" charset="0"/>
              </a:rPr>
              <a:t>завжди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сприяє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ефективному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навчанню</a:t>
            </a:r>
            <a:r>
              <a:rPr lang="ru-RU" sz="2800" dirty="0" smtClean="0">
                <a:latin typeface="Georgia" pitchFamily="18" charset="0"/>
              </a:rPr>
              <a:t> та </a:t>
            </a:r>
            <a:r>
              <a:rPr lang="ru-RU" sz="2800" dirty="0" err="1" smtClean="0">
                <a:latin typeface="Georgia" pitchFamily="18" charset="0"/>
              </a:rPr>
              <a:t>запам’ятовуванню</a:t>
            </a:r>
            <a:r>
              <a:rPr lang="ru-RU" sz="2800" dirty="0" smtClean="0">
                <a:latin typeface="Georgia" pitchFamily="18" charset="0"/>
              </a:rPr>
              <a:t>. </a:t>
            </a:r>
            <a:r>
              <a:rPr lang="ru-RU" sz="2800" dirty="0" err="1" smtClean="0">
                <a:latin typeface="Georgia" pitchFamily="18" charset="0"/>
              </a:rPr>
              <a:t>Це</a:t>
            </a:r>
            <a:r>
              <a:rPr lang="ru-RU" sz="2800" dirty="0" smtClean="0">
                <a:latin typeface="Georgia" pitchFamily="18" charset="0"/>
              </a:rPr>
              <a:t> не </a:t>
            </a:r>
            <a:r>
              <a:rPr lang="ru-RU" sz="2800" dirty="0" err="1" smtClean="0">
                <a:latin typeface="Georgia" pitchFamily="18" charset="0"/>
              </a:rPr>
              <a:t>дозволяє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достатньо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ru-RU" sz="2800" dirty="0" err="1" smtClean="0">
                <a:latin typeface="Georgia" pitchFamily="18" charset="0"/>
              </a:rPr>
              <a:t>сконцентруватися</a:t>
            </a:r>
            <a:r>
              <a:rPr lang="ru-RU" sz="2800" dirty="0" smtClean="0">
                <a:latin typeface="Georgia" pitchFamily="18" charset="0"/>
              </a:rPr>
              <a:t> на </a:t>
            </a:r>
            <a:r>
              <a:rPr lang="ru-RU" sz="2800" dirty="0" err="1" smtClean="0">
                <a:latin typeface="Georgia" pitchFamily="18" charset="0"/>
              </a:rPr>
              <a:t>занятті</a:t>
            </a:r>
            <a:r>
              <a:rPr lang="ru-RU" sz="2800" dirty="0" smtClean="0">
                <a:latin typeface="Georgia" pitchFamily="18" charset="0"/>
              </a:rPr>
              <a:t>. </a:t>
            </a:r>
            <a:endParaRPr lang="uk-UA" sz="2800" dirty="0" smtClean="0">
              <a:latin typeface="Georgia" pitchFamily="18" charset="0"/>
            </a:endParaRPr>
          </a:p>
          <a:p>
            <a:pPr>
              <a:buNone/>
            </a:pP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285860"/>
            <a:ext cx="32194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643182"/>
            <a:ext cx="2857488" cy="257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4000504"/>
            <a:ext cx="264823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4214842" cy="55721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2. 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Студент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може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неефективно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використати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навчальний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час. </a:t>
            </a:r>
            <a:r>
              <a:rPr lang="ru-RU" sz="3100" dirty="0" err="1">
                <a:solidFill>
                  <a:srgbClr val="0070C0"/>
                </a:solidFill>
                <a:latin typeface="Arial Black" pitchFamily="34" charset="0"/>
              </a:rPr>
              <a:t>Його</a:t>
            </a:r>
            <a:r>
              <a:rPr lang="ru-RU" sz="31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>
                <a:solidFill>
                  <a:srgbClr val="0070C0"/>
                </a:solidFill>
                <a:latin typeface="Arial Black" pitchFamily="34" charset="0"/>
              </a:rPr>
              <a:t>ніхто</a:t>
            </a:r>
            <a:r>
              <a:rPr lang="ru-RU" sz="3100" dirty="0">
                <a:solidFill>
                  <a:srgbClr val="0070C0"/>
                </a:solidFill>
                <a:latin typeface="Arial Black" pitchFamily="34" charset="0"/>
              </a:rPr>
              <a:t> не </a:t>
            </a:r>
            <a:r>
              <a:rPr lang="ru-RU" sz="3100" dirty="0" err="1">
                <a:solidFill>
                  <a:srgbClr val="0070C0"/>
                </a:solidFill>
                <a:latin typeface="Arial Black" pitchFamily="34" charset="0"/>
              </a:rPr>
              <a:t>контролює</a:t>
            </a:r>
            <a:r>
              <a:rPr lang="ru-RU" sz="3100" dirty="0">
                <a:solidFill>
                  <a:srgbClr val="0070C0"/>
                </a:solidFill>
                <a:latin typeface="Arial Black" pitchFamily="34" charset="0"/>
              </a:rPr>
              <a:t>.</a:t>
            </a:r>
            <a:br>
              <a:rPr lang="ru-RU" sz="3100" dirty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Курс ДН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вимагає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уміння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самостійно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організовувати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навчальний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3100" dirty="0" err="1" smtClean="0">
                <a:solidFill>
                  <a:srgbClr val="0070C0"/>
                </a:solidFill>
                <a:latin typeface="Arial Black" pitchFamily="34" charset="0"/>
              </a:rPr>
              <a:t>процес</a:t>
            </a:r>
            <a:r>
              <a:rPr lang="ru-RU" sz="3100" dirty="0" smtClean="0">
                <a:solidFill>
                  <a:srgbClr val="0070C0"/>
                </a:solidFill>
                <a:latin typeface="Arial Black" pitchFamily="34" charset="0"/>
              </a:rPr>
              <a:t>. </a:t>
            </a:r>
            <a:endParaRPr lang="uk-UA" sz="31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4290"/>
            <a:ext cx="3500462" cy="230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5246" y="2500306"/>
            <a:ext cx="3498754" cy="232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4738697"/>
            <a:ext cx="3178955" cy="211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4357718" cy="564360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3.Курс ДН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вимагає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хорошого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технічного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забезпечення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: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чим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якіснішими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будуть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комп’ютер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мікрофон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та веб-камера,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тим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якіснішими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будуть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online-заняття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. Проблема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може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виникати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через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неякісний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Інтернет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що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часто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трапляється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у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студентів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з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сільської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Arial Black" pitchFamily="34" charset="0"/>
              </a:rPr>
              <a:t>місцевості</a:t>
            </a:r>
            <a:endParaRPr lang="uk-UA" sz="2400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00" y="0"/>
            <a:ext cx="3571900" cy="225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000240"/>
            <a:ext cx="4190463" cy="289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7610" cy="601188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4.Під час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звичайних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занять 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можна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уточняти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незрозумілі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моменти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з 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викладачем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. 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Такі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консультації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є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більш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ефективними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ніж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онлайн-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консультації</a:t>
            </a:r>
            <a:endParaRPr lang="uk-UA" sz="2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00042"/>
            <a:ext cx="3400420" cy="226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4643446"/>
            <a:ext cx="2698350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71462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7676" cy="579756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Arial Black" pitchFamily="34" charset="0"/>
              </a:rPr>
              <a:t>5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.Курс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дистанційного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навчання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для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частини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студентів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може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бути не особливо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ефективним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адже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не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дасть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можливості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відчути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атмосферу живого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ділового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Arial Black" pitchFamily="34" charset="0"/>
              </a:rPr>
              <a:t>спілкування</a:t>
            </a:r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. </a:t>
            </a:r>
            <a:r>
              <a:rPr lang="uk-UA" sz="2800" dirty="0" smtClean="0">
                <a:solidFill>
                  <a:srgbClr val="0070C0"/>
                </a:solidFill>
                <a:latin typeface="Arial Black" pitchFamily="34" charset="0"/>
              </a:rPr>
              <a:t/>
            </a:r>
            <a:br>
              <a:rPr lang="uk-UA" sz="2800" dirty="0" smtClean="0">
                <a:solidFill>
                  <a:srgbClr val="0070C0"/>
                </a:solidFill>
                <a:latin typeface="Arial Black" pitchFamily="34" charset="0"/>
              </a:rPr>
            </a:br>
            <a:endParaRPr lang="uk-UA" sz="2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0"/>
            <a:ext cx="3286122" cy="291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4270" y="2786058"/>
            <a:ext cx="3729730" cy="23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5116509"/>
            <a:ext cx="2928958" cy="164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latin typeface="Arial Black" pitchFamily="34" charset="0"/>
              </a:rPr>
              <a:t>Висновок</a:t>
            </a:r>
            <a:endParaRPr lang="uk-UA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350046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Як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підсумок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можна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сказати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що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дистанційна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технологія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навчання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є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сучасною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прогресивною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технологією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Використання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в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навчальному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процесі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інформаційних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технологій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дає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істотне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розширення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можливостей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індивідуалізації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та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диференціації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навчання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за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рахунок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: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мобільності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студентів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як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суб‟єктів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пізнання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;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самостійного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вибору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і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проходження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студентами формату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засвоєння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навчального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матеріалу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. Але є і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перешкоди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які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необхідно</a:t>
            </a:r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Arial Black" pitchFamily="34" charset="0"/>
              </a:rPr>
              <a:t>долати</a:t>
            </a:r>
            <a:endParaRPr lang="uk-UA" sz="20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endParaRPr lang="uk-UA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4643446"/>
            <a:ext cx="461963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Пиксел">
  <a:themeElements>
    <a:clrScheme name="Пиксел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946</Words>
  <Application>Microsoft Office PowerPoint</Application>
  <PresentationFormat>Экран (4:3)</PresentationFormat>
  <Paragraphs>133</Paragraphs>
  <Slides>26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Тема Office</vt:lpstr>
      <vt:lpstr>Пиксел</vt:lpstr>
      <vt:lpstr>1_Пиксел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Цей приклад доводить, що для успішного здійснення процесу дистанційного навчання учитель має володіти технологічними аспектами організації освітньої діяльності школярів( різними  прийомами роботи в форумі, чаті, теле- і відеоконференціях, а також з електронною поштою та іншими комунікаційними засобами).</vt:lpstr>
      <vt:lpstr>Переваги дистанційного навчання:</vt:lpstr>
      <vt:lpstr>Презентация PowerPoint</vt:lpstr>
      <vt:lpstr> Недоліки дистанційного навчання : </vt:lpstr>
      <vt:lpstr>2. Студент може неефективно використати навчальний час. Його ніхто не контролює. Курс ДН вимагає уміння самостійно організовувати навчальний процес. </vt:lpstr>
      <vt:lpstr>3.Курс ДН вимагає хорошого технічного забезпечення: чим якіснішими будуть комп’ютер, мікрофон та веб-камера, тим якіснішими будуть online-заняття . Проблема може виникати через неякісний Інтернет, що часто трапляється у студентів з сільської місцевості</vt:lpstr>
      <vt:lpstr>4.Під час звичайних занять  можна уточняти незрозумілі моменти з  викладачем.  Такі консультації є більш ефективними, ніж онлайн-консультації</vt:lpstr>
      <vt:lpstr>5.Курс дистанційного навчання для частини студентів може бути не особливо ефективним, адже не дасть можливості відчути атмосферу живого ділового спілкування.  </vt:lpstr>
      <vt:lpstr>Висновок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35</cp:revision>
  <dcterms:created xsi:type="dcterms:W3CDTF">2020-05-05T12:16:04Z</dcterms:created>
  <dcterms:modified xsi:type="dcterms:W3CDTF">2021-04-22T09:23:53Z</dcterms:modified>
</cp:coreProperties>
</file>