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8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522" y="-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Bykova" userId="0cdf842432ae11f5" providerId="LiveId" clId="{2373554E-7F00-48EC-84E9-BF59F49B100B}"/>
    <pc:docChg chg="addSld delSld modSld sldOrd">
      <pc:chgData name="Maria Bykova" userId="0cdf842432ae11f5" providerId="LiveId" clId="{2373554E-7F00-48EC-84E9-BF59F49B100B}" dt="2021-04-21T07:50:57.773" v="26" actId="20577"/>
      <pc:docMkLst>
        <pc:docMk/>
      </pc:docMkLst>
      <pc:sldChg chg="modSp del mod">
        <pc:chgData name="Maria Bykova" userId="0cdf842432ae11f5" providerId="LiveId" clId="{2373554E-7F00-48EC-84E9-BF59F49B100B}" dt="2021-04-21T07:44:44.232" v="8" actId="2696"/>
        <pc:sldMkLst>
          <pc:docMk/>
          <pc:sldMk cId="3610249400" sldId="257"/>
        </pc:sldMkLst>
        <pc:spChg chg="mod">
          <ac:chgData name="Maria Bykova" userId="0cdf842432ae11f5" providerId="LiveId" clId="{2373554E-7F00-48EC-84E9-BF59F49B100B}" dt="2021-04-21T07:43:48.567" v="1" actId="14100"/>
          <ac:spMkLst>
            <pc:docMk/>
            <pc:sldMk cId="3610249400" sldId="257"/>
            <ac:spMk id="2" creationId="{329E0DE3-B7B5-48C8-B44F-D507AC838D85}"/>
          </ac:spMkLst>
        </pc:spChg>
      </pc:sldChg>
      <pc:sldChg chg="ord">
        <pc:chgData name="Maria Bykova" userId="0cdf842432ae11f5" providerId="LiveId" clId="{2373554E-7F00-48EC-84E9-BF59F49B100B}" dt="2021-04-21T07:48:58.972" v="11"/>
        <pc:sldMkLst>
          <pc:docMk/>
          <pc:sldMk cId="2923998666" sldId="259"/>
        </pc:sldMkLst>
      </pc:sldChg>
      <pc:sldChg chg="modSp mod">
        <pc:chgData name="Maria Bykova" userId="0cdf842432ae11f5" providerId="LiveId" clId="{2373554E-7F00-48EC-84E9-BF59F49B100B}" dt="2021-04-21T07:45:29.167" v="9" actId="123"/>
        <pc:sldMkLst>
          <pc:docMk/>
          <pc:sldMk cId="2278299596" sldId="260"/>
        </pc:sldMkLst>
        <pc:spChg chg="mod">
          <ac:chgData name="Maria Bykova" userId="0cdf842432ae11f5" providerId="LiveId" clId="{2373554E-7F00-48EC-84E9-BF59F49B100B}" dt="2021-04-21T07:45:29.167" v="9" actId="123"/>
          <ac:spMkLst>
            <pc:docMk/>
            <pc:sldMk cId="2278299596" sldId="260"/>
            <ac:spMk id="3" creationId="{7CCE0A49-013D-4487-9363-6226A1FF9B93}"/>
          </ac:spMkLst>
        </pc:spChg>
      </pc:sldChg>
      <pc:sldChg chg="modSp mod">
        <pc:chgData name="Maria Bykova" userId="0cdf842432ae11f5" providerId="LiveId" clId="{2373554E-7F00-48EC-84E9-BF59F49B100B}" dt="2021-04-21T07:50:57.773" v="26" actId="20577"/>
        <pc:sldMkLst>
          <pc:docMk/>
          <pc:sldMk cId="2956514892" sldId="266"/>
        </pc:sldMkLst>
        <pc:spChg chg="mod">
          <ac:chgData name="Maria Bykova" userId="0cdf842432ae11f5" providerId="LiveId" clId="{2373554E-7F00-48EC-84E9-BF59F49B100B}" dt="2021-04-21T07:50:57.773" v="26" actId="20577"/>
          <ac:spMkLst>
            <pc:docMk/>
            <pc:sldMk cId="2956514892" sldId="266"/>
            <ac:spMk id="3" creationId="{3687549B-9CFB-4B63-B022-0284ADF59C20}"/>
          </ac:spMkLst>
        </pc:spChg>
      </pc:sldChg>
      <pc:sldChg chg="addSp modSp new mod">
        <pc:chgData name="Maria Bykova" userId="0cdf842432ae11f5" providerId="LiveId" clId="{2373554E-7F00-48EC-84E9-BF59F49B100B}" dt="2021-04-21T07:44:35.245" v="7" actId="14100"/>
        <pc:sldMkLst>
          <pc:docMk/>
          <pc:sldMk cId="4016146995" sldId="268"/>
        </pc:sldMkLst>
        <pc:spChg chg="add mod">
          <ac:chgData name="Maria Bykova" userId="0cdf842432ae11f5" providerId="LiveId" clId="{2373554E-7F00-48EC-84E9-BF59F49B100B}" dt="2021-04-21T07:44:35.245" v="7" actId="14100"/>
          <ac:spMkLst>
            <pc:docMk/>
            <pc:sldMk cId="4016146995" sldId="268"/>
            <ac:spMk id="3" creationId="{5BCEAD80-8258-407A-ADE9-ED2E584289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C8E5A8-A686-45C6-8CD7-D848F54EB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7477" y="2645546"/>
            <a:ext cx="9241653" cy="3915052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  <a:tabLst>
                <a:tab pos="571500" algn="l"/>
                <a:tab pos="3060065" algn="ctr"/>
              </a:tabLst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Бикова М.М.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кандидат пед. наук, ст. викладач,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Проценко І.І.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Кандидат пед. наук, доцент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Сумський державний педагогічний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університет ім. А.С. Макаренка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ПРОФЕСІЙНА ТОЛЕРАНТНІСТЬ ЯК СКЛАДОВА ПЕДАГОГІЧНОЇ КУЛЬТУРИ МАЙБУТНЬОГО ПЕДАГОГА</a:t>
            </a:r>
            <a:r>
              <a:rPr lang="uk-U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A0D2B27-9B1E-4798-9CFC-C4DE77490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83186" y="5603003"/>
            <a:ext cx="8915399" cy="1126283"/>
          </a:xfrm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799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0E5B3C9-4F48-4747-B9AE-0EAD278B63D9}"/>
              </a:ext>
            </a:extLst>
          </p:cNvPr>
          <p:cNvSpPr txBox="1"/>
          <p:nvPr/>
        </p:nvSpPr>
        <p:spPr>
          <a:xfrm>
            <a:off x="3047259" y="1482571"/>
            <a:ext cx="7783497" cy="2958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560"/>
              </a:spcAft>
              <a:tabLst>
                <a:tab pos="381000" algn="l"/>
                <a:tab pos="5220970" algn="l"/>
              </a:tabLst>
            </a:pP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проаналізувати толерантність майбутнього педагога як невід’ємну складову його професійної культури, їх взаємозв’язок, взаємовплив та дефініції.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99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BCEAD80-8258-407A-ADE9-ED2E584289F7}"/>
              </a:ext>
            </a:extLst>
          </p:cNvPr>
          <p:cNvSpPr txBox="1"/>
          <p:nvPr/>
        </p:nvSpPr>
        <p:spPr>
          <a:xfrm>
            <a:off x="2299317" y="834501"/>
            <a:ext cx="855807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800" b="1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uk-UA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означає повагу, сприйняття та розуміння багатого різноманіття</a:t>
            </a:r>
            <a:r>
              <a:rPr lang="uk-UA" sz="2800" spc="-155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 нашого світу, форм самовираження та самовиявлення людської особистості.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Формуванню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толерантності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сприяють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знання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відкритість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спілкування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свобода думки,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совісті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й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переконань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єдність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різноманітті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тільки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моральний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обов’язок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й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політична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правова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потреба.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Толерантність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те,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уможливлює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досягнення</a:t>
            </a:r>
            <a:r>
              <a:rPr lang="ru-RU" sz="2800" spc="-5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миру,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сприяє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переходу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війни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миру</a:t>
            </a:r>
            <a:r>
              <a:rPr lang="uk-UA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8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r"/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Декларація прав толерантності</a:t>
            </a:r>
          </a:p>
        </p:txBody>
      </p:sp>
    </p:spTree>
    <p:extLst>
      <p:ext uri="{BB962C8B-B14F-4D97-AF65-F5344CB8AC3E}">
        <p14:creationId xmlns:p14="http://schemas.microsoft.com/office/powerpoint/2010/main" val="401614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9881F2F-4F31-4260-975C-F8FD22B84CF7}"/>
              </a:ext>
            </a:extLst>
          </p:cNvPr>
          <p:cNvSpPr txBox="1"/>
          <p:nvPr/>
        </p:nvSpPr>
        <p:spPr>
          <a:xfrm>
            <a:off x="1695635" y="133165"/>
            <a:ext cx="9738804" cy="64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560"/>
              </a:spcAft>
              <a:tabLst>
                <a:tab pos="381000" algn="l"/>
                <a:tab pos="5220970" algn="l"/>
              </a:tabLst>
            </a:pP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 </a:t>
            </a: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педагогічною толерантністю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доцільно розуміти володіння вміннями і навичками толерантної взаємодії з усіма учасниками освітнього процесу; директиву на терпимість як активну позицію щодо розвитку толерантності своєї особистості, особистості учнів та їх батьків; як якість особистості; як норму власної поведінки, що являє собою одну з складових педагогічної етики. </a:t>
            </a: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Педагогічна толерантність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є соціальною категорією і виявляється в установці на прийняття іншої людини, на </a:t>
            </a:r>
            <a:r>
              <a:rPr lang="uk-UA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емпатичне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розуміння, на відкрите і довірливе спілкування.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0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CCE0A49-013D-4487-9363-6226A1FF9B93}"/>
              </a:ext>
            </a:extLst>
          </p:cNvPr>
          <p:cNvSpPr txBox="1"/>
          <p:nvPr/>
        </p:nvSpPr>
        <p:spPr>
          <a:xfrm>
            <a:off x="2831977" y="1083076"/>
            <a:ext cx="749275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едагогічн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культур</a:t>
            </a:r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конкретного </a:t>
            </a:r>
            <a:r>
              <a:rPr lang="ru-RU" sz="3200" spc="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викладача</a:t>
            </a:r>
            <a:r>
              <a:rPr lang="ru-RU" sz="3200" i="1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3200" spc="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прояв</a:t>
            </a:r>
            <a:r>
              <a:rPr lang="ru-RU" sz="32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spc="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загальної</a:t>
            </a:r>
            <a:r>
              <a:rPr lang="ru-RU" sz="32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умовах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педагогічного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високий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рівень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духовного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педагога та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</a:t>
            </a:r>
            <a:r>
              <a:rPr lang="ru-RU" sz="3200" spc="-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стерності</a:t>
            </a:r>
            <a:r>
              <a:rPr lang="ru-RU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32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278299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F19A29-2ED4-4889-AF7B-605012D3B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</a:t>
            </a:r>
            <a:r>
              <a:rPr lang="ru-RU" sz="2800" b="1" spc="-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педагогічної</a:t>
            </a:r>
            <a:r>
              <a:rPr lang="ru-RU" sz="2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spc="-2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sz="28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spc="-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виклада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ча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uk-UA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A9A9618-5430-40C3-B4A9-5ADC20177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знання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почуття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</a:t>
            </a:r>
            <a:r>
              <a:rPr lang="ru-RU" sz="28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мотиви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педагогічні</a:t>
            </a:r>
            <a:r>
              <a:rPr lang="ru-RU" sz="2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переконання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вміння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</a:t>
            </a:r>
            <a:r>
              <a:rPr lang="ru-RU" sz="28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навички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організаторсько-педагогічні</a:t>
            </a:r>
            <a:r>
              <a:rPr lang="ru-RU" sz="2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здібності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8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спілкування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педагогічний</a:t>
            </a:r>
            <a:r>
              <a:rPr lang="ru-RU" sz="2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такт. 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9611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4FEEB50-5560-4ECB-8180-89758B5F17FF}"/>
              </a:ext>
            </a:extLst>
          </p:cNvPr>
          <p:cNvSpPr txBox="1"/>
          <p:nvPr/>
        </p:nvSpPr>
        <p:spPr>
          <a:xfrm>
            <a:off x="1873188" y="568171"/>
            <a:ext cx="9383697" cy="530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Комунікативна </a:t>
            </a:r>
            <a:r>
              <a:rPr lang="uk-UA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толерантность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компонент культури спілкування та педагогічного такту - реалізац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ія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умінь педагога:</a:t>
            </a:r>
          </a:p>
          <a:p>
            <a:pPr algn="just">
              <a:spcAft>
                <a:spcPts val="1560"/>
              </a:spcAft>
              <a:tabLst>
                <a:tab pos="381000" algn="l"/>
                <a:tab pos="522097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-уміння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встановити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контакт з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учнями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створ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юва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сприятливі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умови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бесіди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spcAft>
                <a:spcPts val="1560"/>
              </a:spcAft>
              <a:tabLst>
                <a:tab pos="381000" algn="l"/>
                <a:tab pos="522097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uk-UA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уміння по</a:t>
            </a:r>
            <a:r>
              <a:rPr lang="ru-RU" sz="24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ставити</a:t>
            </a:r>
            <a:r>
              <a:rPr lang="ru-RU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себе </a:t>
            </a:r>
            <a:r>
              <a:rPr lang="ru-RU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</a:t>
            </a:r>
            <a:r>
              <a:rPr lang="ru-RU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учня</a:t>
            </a:r>
            <a:r>
              <a:rPr lang="ru-RU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uk-UA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24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розуміти</a:t>
            </a:r>
            <a:r>
              <a:rPr lang="ru-RU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sz="2400" spc="-1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емоційний</a:t>
            </a:r>
            <a:r>
              <a:rPr lang="ru-RU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стан;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1000" algn="l"/>
                <a:tab pos="522097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-при висуненні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застосовувати</a:t>
            </a:r>
            <a:r>
              <a:rPr lang="uk-UA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грубощі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1000" algn="l"/>
                <a:tab pos="522097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незлостиво</a:t>
            </a:r>
            <a:r>
              <a:rPr lang="uk-UA" sz="24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4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конструктивно</a:t>
            </a:r>
            <a:r>
              <a:rPr lang="ru-RU" sz="24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критикувати</a:t>
            </a:r>
            <a:r>
              <a:rPr lang="ru-RU" sz="24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помилки</a:t>
            </a:r>
            <a:r>
              <a:rPr lang="ru-RU" sz="24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учня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ru-RU" sz="2400" spc="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надавати</a:t>
            </a:r>
            <a:r>
              <a:rPr lang="ru-RU" sz="24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йому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поради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виправлення</a:t>
            </a:r>
            <a:r>
              <a:rPr lang="ru-RU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недоліків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381000" algn="l"/>
                <a:tab pos="522097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виявляти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увагу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всіх</a:t>
            </a:r>
            <a:r>
              <a:rPr lang="ru-RU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учасників освітнього процесу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поважати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учня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права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інтереси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29127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452DAF0-98CE-4987-BDF7-636400607036}"/>
              </a:ext>
            </a:extLst>
          </p:cNvPr>
          <p:cNvSpPr txBox="1"/>
          <p:nvPr/>
        </p:nvSpPr>
        <p:spPr>
          <a:xfrm>
            <a:off x="2272683" y="914398"/>
            <a:ext cx="87977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Комунікативний аспект толерантності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здатність особистості і суспільства в цілому до нормативного, етикетного, безконфліктного спілкування; формування у всієї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лінгвокультурної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спільноти в цілому вміння слухати та чути співрозмовника і поважати його думку, зберігати спокій під час суперечки і конфлікту; вміння спокійно й етично проводити міжособистісну суперечку та публічну дискусію.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624168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7E59CC7-93B0-4087-AB6E-365BFCB9BEF1}"/>
              </a:ext>
            </a:extLst>
          </p:cNvPr>
          <p:cNvSpPr txBox="1"/>
          <p:nvPr/>
        </p:nvSpPr>
        <p:spPr>
          <a:xfrm>
            <a:off x="2867486" y="797442"/>
            <a:ext cx="86794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3200" b="1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Педагогічна </a:t>
            </a:r>
            <a:r>
              <a:rPr lang="uk-UA" sz="3200" b="1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</a:t>
            </a:r>
            <a:r>
              <a:rPr lang="uk-UA" sz="3200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є</a:t>
            </a:r>
            <a:r>
              <a:rPr lang="uk-UA" sz="3200" spc="-1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гармонією</a:t>
            </a:r>
            <a:r>
              <a:rPr lang="uk-UA" sz="32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творчих знань, творчої дії, почуттів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спілкування. (</a:t>
            </a: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О.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 </a:t>
            </a:r>
            <a:r>
              <a:rPr lang="uk-UA" sz="3200" spc="-3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Газман</a:t>
            </a:r>
            <a:r>
              <a:rPr lang="uk-UA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/>
            <a:endParaRPr lang="uk-UA" sz="3200" spc="-3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Педагогічна </a:t>
            </a:r>
            <a:r>
              <a:rPr lang="uk-UA" sz="32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 </a:t>
            </a:r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викладача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це професійна культура, гармонія педагогічного мислення та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творчої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діяльності,</a:t>
            </a:r>
            <a:r>
              <a:rPr lang="uk-UA" sz="32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сприяють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якісній організації</a:t>
            </a:r>
            <a:r>
              <a:rPr lang="uk-UA" sz="3200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навчального </a:t>
            </a: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процесу.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(В.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І. Лозова)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151742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9767728-E178-4F1B-9573-66D4B4B8A86C}"/>
              </a:ext>
            </a:extLst>
          </p:cNvPr>
          <p:cNvSpPr txBox="1"/>
          <p:nvPr/>
        </p:nvSpPr>
        <p:spPr>
          <a:xfrm>
            <a:off x="2721935" y="1084521"/>
            <a:ext cx="836782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Складові педагогічної </a:t>
            </a:r>
            <a:r>
              <a:rPr lang="uk-UA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культури: </a:t>
            </a:r>
          </a:p>
          <a:p>
            <a:pPr marL="457200" indent="-457200" algn="just">
              <a:buFontTx/>
              <a:buChar char="-"/>
            </a:pP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педагогічна майстерність, </a:t>
            </a:r>
          </a:p>
          <a:p>
            <a:pPr marL="457200" indent="-457200" algn="just">
              <a:buFontTx/>
              <a:buChar char="-"/>
            </a:pP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духовне багатство, </a:t>
            </a:r>
          </a:p>
          <a:p>
            <a:pPr marL="457200" indent="-457200" algn="just">
              <a:buFontTx/>
              <a:buChar char="-"/>
            </a:pP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 та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загальна </a:t>
            </a: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ерудиція, </a:t>
            </a:r>
          </a:p>
          <a:p>
            <a:pPr marL="457200" indent="-457200" algn="just">
              <a:buFontTx/>
              <a:buChar char="-"/>
            </a:pPr>
            <a:r>
              <a:rPr lang="uk-UA" sz="32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спілкування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мовлення,</a:t>
            </a:r>
          </a:p>
          <a:p>
            <a:pPr marL="457200" indent="-457200" algn="just">
              <a:buFontTx/>
              <a:buChar char="-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дагогічна </a:t>
            </a:r>
            <a:r>
              <a:rPr lang="uk-UA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етика,</a:t>
            </a:r>
          </a:p>
          <a:p>
            <a:pPr marL="457200" indent="-457200" algn="just">
              <a:buFontTx/>
              <a:buChar char="-"/>
            </a:pP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спрямованість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педагогічного, методичного, морального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uk-UA" sz="320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духовного </a:t>
            </a:r>
            <a:r>
              <a:rPr lang="uk-UA" sz="320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самовдосконалення. (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Лутаєв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Т. В.,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Кайдалова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Л. Г.)</a:t>
            </a:r>
            <a:r>
              <a:rPr lang="uk-UA" sz="32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030945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687549B-9CFB-4B63-B022-0284ADF59C20}"/>
              </a:ext>
            </a:extLst>
          </p:cNvPr>
          <p:cNvSpPr txBox="1"/>
          <p:nvPr/>
        </p:nvSpPr>
        <p:spPr>
          <a:xfrm>
            <a:off x="2625829" y="1088237"/>
            <a:ext cx="81445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uk-UA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олікультурна компетентність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освітня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орієнтація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формування</a:t>
            </a:r>
            <a:r>
              <a:rPr lang="uk-UA" sz="3200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здатності</a:t>
            </a:r>
            <a:r>
              <a:rPr lang="uk-UA" sz="3200" spc="-4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співпрацювати з людьми інших культур, мов та релігій, розумінні несхожості людей, позитивному ставлення до розмаїття культур, звичаїв, поглядів в усіх галузях життя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2956514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D25AD5-3E7A-450D-8C06-7E189A8B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Навчальні дисципліни</a:t>
            </a:r>
            <a:br>
              <a:rPr lang="uk-UA" dirty="0"/>
            </a:br>
            <a:r>
              <a:rPr lang="uk-UA" dirty="0"/>
              <a:t>ОР </a:t>
            </a:r>
            <a:r>
              <a:rPr lang="uk-UA" dirty="0" err="1"/>
              <a:t>Баклавр</a:t>
            </a:r>
            <a:r>
              <a:rPr lang="uk-UA" dirty="0"/>
              <a:t>               ОР Магістр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4349194-9E70-4E71-9C10-D696DF7C2E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dirty="0"/>
              <a:t>Педагогіка</a:t>
            </a:r>
          </a:p>
          <a:p>
            <a:r>
              <a:rPr lang="uk-UA" dirty="0"/>
              <a:t>Педагогічна майстерність</a:t>
            </a:r>
          </a:p>
          <a:p>
            <a:r>
              <a:rPr lang="uk-UA" dirty="0"/>
              <a:t>Порівняльна педагогіка</a:t>
            </a:r>
          </a:p>
          <a:p>
            <a:r>
              <a:rPr lang="uk-UA" dirty="0"/>
              <a:t>Комунікація в навчанні</a:t>
            </a:r>
          </a:p>
          <a:p>
            <a:endParaRPr lang="uk-UA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4CB6E4-2BE1-49EF-B8FA-E3D2F29DE8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/>
              <a:t>Технології ефективної педагогічної взаємодії в закладах освіти</a:t>
            </a:r>
          </a:p>
          <a:p>
            <a:r>
              <a:rPr lang="uk-UA" dirty="0"/>
              <a:t>Професійна культура класного керівника, вчителя, вихователя</a:t>
            </a:r>
          </a:p>
          <a:p>
            <a:r>
              <a:rPr lang="uk-UA" dirty="0"/>
              <a:t>Виховна робота в закладах дошкільної </a:t>
            </a:r>
            <a:r>
              <a:rPr lang="uk-UA" dirty="0" err="1"/>
              <a:t>оствіти</a:t>
            </a:r>
            <a:endParaRPr lang="uk-UA" dirty="0"/>
          </a:p>
          <a:p>
            <a:r>
              <a:rPr lang="uk-UA" dirty="0"/>
              <a:t>Актуальні проблеми теорії та </a:t>
            </a:r>
            <a:r>
              <a:rPr lang="uk-UA"/>
              <a:t>методики виховання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607689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</TotalTime>
  <Words>556</Words>
  <Application>Microsoft Office PowerPoint</Application>
  <PresentationFormat>Произвольный</PresentationFormat>
  <Paragraphs>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Легкий дым</vt:lpstr>
      <vt:lpstr>Бикова М.М. кандидат пед. наук, ст. викладач, Проценко І.І. Кандидат пед. наук, доцент Сумський державний педагогічний              університет ім. А.С. Макаренка   ПРОФЕСІЙНА ТОЛЕРАНТНІСТЬ ЯК СКЛАДОВА ПЕДАГОГІЧНОЇ КУЛЬТУРИ МАЙБУТНЬОГО ПЕДАГОГА 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педагогічної культури викладача: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Навчальні дисципліни ОР Баклавр               ОР Магістр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Бикова М.М. кандидат пед. наук, ст. викладач, Проценко І.І. Кандидат пед. наук, доцент Сумський державний педагогічний              університет ім. А.С. Макаренка   ПРОФЕСІЙНА ТОЛЕРАНТНІСТЬ ЯК СКЛАДОВА ПЕДАГОГІЧНОЇ КУЛЬТУРИ МАЙБУТНЬОГО ПЕДАГОГА</dc:title>
  <dc:creator>Maria Bykova</dc:creator>
  <cp:lastModifiedBy>User</cp:lastModifiedBy>
  <cp:revision>7</cp:revision>
  <dcterms:created xsi:type="dcterms:W3CDTF">2021-04-20T10:47:03Z</dcterms:created>
  <dcterms:modified xsi:type="dcterms:W3CDTF">2021-04-22T09:23:13Z</dcterms:modified>
</cp:coreProperties>
</file>